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315" r:id="rId2"/>
    <p:sldId id="257" r:id="rId3"/>
    <p:sldId id="258"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4" r:id="rId33"/>
    <p:sldId id="295" r:id="rId34"/>
    <p:sldId id="297" r:id="rId35"/>
    <p:sldId id="298" r:id="rId36"/>
    <p:sldId id="307" r:id="rId37"/>
    <p:sldId id="304" r:id="rId38"/>
    <p:sldId id="305" r:id="rId39"/>
    <p:sldId id="309" r:id="rId40"/>
    <p:sldId id="310" r:id="rId41"/>
    <p:sldId id="311" r:id="rId42"/>
    <p:sldId id="312" r:id="rId43"/>
    <p:sldId id="313" r:id="rId44"/>
    <p:sldId id="314" r:id="rId45"/>
    <p:sldId id="299" r:id="rId46"/>
    <p:sldId id="308" r:id="rId47"/>
    <p:sldId id="300" r:id="rId4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0D17"/>
    <a:srgbClr val="EE12C4"/>
    <a:srgbClr val="0CB3DA"/>
    <a:srgbClr val="FFFFF7"/>
    <a:srgbClr val="FDCFF8"/>
    <a:srgbClr val="C6BEA5"/>
    <a:srgbClr val="70C0BB"/>
    <a:srgbClr val="0EC7F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614" autoAdjust="0"/>
    <p:restoredTop sz="87935" autoAdjust="0"/>
  </p:normalViewPr>
  <p:slideViewPr>
    <p:cSldViewPr snapToGrid="0">
      <p:cViewPr varScale="1">
        <p:scale>
          <a:sx n="64" d="100"/>
          <a:sy n="64" d="100"/>
        </p:scale>
        <p:origin x="-152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EF4382-B4A5-44F2-B452-3D9E10BBD0FA}" type="datetimeFigureOut">
              <a:rPr lang="tr-TR" smtClean="0"/>
              <a:pPr/>
              <a:t>11.06.2022</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F9623A-A468-47AF-BABE-653E91610EE9}" type="slidenum">
              <a:rPr lang="tr-TR" smtClean="0"/>
              <a:pPr/>
              <a:t>‹#›</a:t>
            </a:fld>
            <a:endParaRPr lang="tr-TR"/>
          </a:p>
        </p:txBody>
      </p:sp>
    </p:spTree>
    <p:extLst>
      <p:ext uri="{BB962C8B-B14F-4D97-AF65-F5344CB8AC3E}">
        <p14:creationId xmlns="" xmlns:p14="http://schemas.microsoft.com/office/powerpoint/2010/main" val="2468416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ayt Görüntüsü Yer Tutucusu 1"/>
          <p:cNvSpPr>
            <a:spLocks noGrp="1" noRot="1" noChangeAspect="1" noTextEdit="1"/>
          </p:cNvSpPr>
          <p:nvPr>
            <p:ph type="sldImg"/>
          </p:nvPr>
        </p:nvSpPr>
        <p:spPr>
          <a:xfrm>
            <a:off x="1371600" y="1143000"/>
            <a:ext cx="4114800" cy="3086100"/>
          </a:xfrm>
          <a:ln/>
        </p:spPr>
      </p:sp>
      <p:sp>
        <p:nvSpPr>
          <p:cNvPr id="4099" name="Not Yer Tutucusu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altLang="tr-TR" smtClean="0"/>
          </a:p>
        </p:txBody>
      </p:sp>
      <p:sp>
        <p:nvSpPr>
          <p:cNvPr id="4100" name="Slayt Numarası Yer Tutucusu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52C0529-8455-4DD2-8A6E-568C88759199}" type="slidenum">
              <a:rPr lang="tr-TR" altLang="tr-TR" smtClean="0"/>
              <a:pPr/>
              <a:t>2</a:t>
            </a:fld>
            <a:endParaRPr lang="tr-TR" altLang="tr-TR" smtClean="0"/>
          </a:p>
        </p:txBody>
      </p:sp>
    </p:spTree>
    <p:extLst>
      <p:ext uri="{BB962C8B-B14F-4D97-AF65-F5344CB8AC3E}">
        <p14:creationId xmlns="" xmlns:p14="http://schemas.microsoft.com/office/powerpoint/2010/main" val="4064135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ltLang="tr-TR" b="1" dirty="0" smtClean="0"/>
              <a:t>Eğitimci Notu: </a:t>
            </a:r>
          </a:p>
          <a:p>
            <a:pPr marL="0" marR="0" indent="0" algn="l" defTabSz="914400" rtl="0" eaLnBrk="1" fontAlgn="auto" latinLnBrk="0" hangingPunct="1">
              <a:lnSpc>
                <a:spcPct val="100000"/>
              </a:lnSpc>
              <a:spcBef>
                <a:spcPts val="0"/>
              </a:spcBef>
              <a:spcAft>
                <a:spcPts val="0"/>
              </a:spcAft>
              <a:buClrTx/>
              <a:buSzTx/>
              <a:buFontTx/>
              <a:buNone/>
              <a:tabLst/>
              <a:defRPr/>
            </a:pPr>
            <a:r>
              <a:rPr lang="tr-TR" altLang="tr-TR" dirty="0" smtClean="0"/>
              <a:t>1- Besin</a:t>
            </a:r>
            <a:r>
              <a:rPr lang="tr-TR" altLang="tr-TR" baseline="0" dirty="0" smtClean="0"/>
              <a:t> gruplarına göre genel öneriler tekrar hatırlatılır</a:t>
            </a:r>
          </a:p>
          <a:p>
            <a:pPr marL="0" marR="0" indent="0" algn="l" defTabSz="914400" rtl="0" eaLnBrk="1" fontAlgn="auto" latinLnBrk="0" hangingPunct="1">
              <a:lnSpc>
                <a:spcPct val="100000"/>
              </a:lnSpc>
              <a:spcBef>
                <a:spcPts val="0"/>
              </a:spcBef>
              <a:spcAft>
                <a:spcPts val="0"/>
              </a:spcAft>
              <a:buClrTx/>
              <a:buSzTx/>
              <a:buFontTx/>
              <a:buNone/>
              <a:tabLst/>
              <a:defRPr/>
            </a:pPr>
            <a:r>
              <a:rPr lang="tr-TR" altLang="tr-TR" baseline="0" dirty="0" smtClean="0"/>
              <a:t>2- 2000 kalorilik bir beslenme planında dengeli porsiyon dağılımı açıklanır</a:t>
            </a:r>
          </a:p>
          <a:p>
            <a:pPr marL="0" marR="0" indent="0" algn="l" defTabSz="914400" rtl="0" eaLnBrk="1" fontAlgn="auto" latinLnBrk="0" hangingPunct="1">
              <a:lnSpc>
                <a:spcPct val="100000"/>
              </a:lnSpc>
              <a:spcBef>
                <a:spcPts val="0"/>
              </a:spcBef>
              <a:spcAft>
                <a:spcPts val="0"/>
              </a:spcAft>
              <a:buClrTx/>
              <a:buSzTx/>
              <a:buFontTx/>
              <a:buNone/>
              <a:tabLst/>
              <a:defRPr/>
            </a:pPr>
            <a:r>
              <a:rPr lang="tr-TR" altLang="tr-TR" baseline="0" dirty="0" smtClean="0"/>
              <a:t>3- Temel sıvı kaynağının su olduğu ve yetişkin bir bireyin tüketmesi önerilen miktarı hatırlatılır</a:t>
            </a:r>
          </a:p>
          <a:p>
            <a:pPr marL="0" marR="0" indent="0" algn="l" defTabSz="914400" rtl="0" eaLnBrk="1" fontAlgn="auto" latinLnBrk="0" hangingPunct="1">
              <a:lnSpc>
                <a:spcPct val="100000"/>
              </a:lnSpc>
              <a:spcBef>
                <a:spcPts val="0"/>
              </a:spcBef>
              <a:spcAft>
                <a:spcPts val="0"/>
              </a:spcAft>
              <a:buClrTx/>
              <a:buSzTx/>
              <a:buFontTx/>
              <a:buNone/>
              <a:tabLst/>
              <a:defRPr/>
            </a:pPr>
            <a:r>
              <a:rPr lang="tr-TR" altLang="tr-TR" baseline="0" dirty="0" smtClean="0"/>
              <a:t>4- Düzenli fiziksel aktivitenin önemi vurgulanır, haftalık önerilen süre ve aktivite tipleri hatırlatılır</a:t>
            </a:r>
          </a:p>
          <a:p>
            <a:endParaRPr lang="tr-TR" dirty="0"/>
          </a:p>
        </p:txBody>
      </p:sp>
      <p:sp>
        <p:nvSpPr>
          <p:cNvPr id="4" name="Slayt Numarası Yer Tutucusu 3"/>
          <p:cNvSpPr>
            <a:spLocks noGrp="1"/>
          </p:cNvSpPr>
          <p:nvPr>
            <p:ph type="sldNum" sz="quarter" idx="10"/>
          </p:nvPr>
        </p:nvSpPr>
        <p:spPr/>
        <p:txBody>
          <a:bodyPr/>
          <a:lstStyle/>
          <a:p>
            <a:fld id="{C9F9623A-A468-47AF-BABE-653E91610EE9}" type="slidenum">
              <a:rPr lang="tr-TR" smtClean="0"/>
              <a:pPr/>
              <a:t>38</a:t>
            </a:fld>
            <a:endParaRPr lang="tr-TR"/>
          </a:p>
        </p:txBody>
      </p:sp>
    </p:spTree>
    <p:extLst>
      <p:ext uri="{BB962C8B-B14F-4D97-AF65-F5344CB8AC3E}">
        <p14:creationId xmlns="" xmlns:p14="http://schemas.microsoft.com/office/powerpoint/2010/main" val="240997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ayt Görüntüsü Yer Tutucusu 1"/>
          <p:cNvSpPr>
            <a:spLocks noGrp="1" noRot="1" noChangeAspect="1" noTextEdit="1"/>
          </p:cNvSpPr>
          <p:nvPr>
            <p:ph type="sldImg"/>
          </p:nvPr>
        </p:nvSpPr>
        <p:spPr>
          <a:xfrm>
            <a:off x="1371600" y="1143000"/>
            <a:ext cx="4114800" cy="3086100"/>
          </a:xfrm>
          <a:ln/>
        </p:spPr>
      </p:sp>
      <p:sp>
        <p:nvSpPr>
          <p:cNvPr id="8195" name="Not Yer Tutucusu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tr-TR" altLang="tr-TR" b="1" dirty="0" smtClean="0"/>
              <a:t>Eğitimci Notu:</a:t>
            </a:r>
          </a:p>
          <a:p>
            <a:r>
              <a:rPr lang="tr-TR" altLang="tr-TR" dirty="0" smtClean="0"/>
              <a:t>1- Slayt açık bırakılarak eğitim alan kişilerden BKİ değerini hesaplamaları istenir.</a:t>
            </a:r>
          </a:p>
          <a:p>
            <a:r>
              <a:rPr lang="tr-TR" altLang="tr-TR" dirty="0" smtClean="0"/>
              <a:t>2- Hesaplamalar genel olarak bittiğinde diğer slayta geçilir.</a:t>
            </a:r>
          </a:p>
        </p:txBody>
      </p:sp>
      <p:sp>
        <p:nvSpPr>
          <p:cNvPr id="8196" name="Slayt Numarası Yer Tutucusu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17EDC4A-D7DC-4AF3-B467-614CD65E10C5}" type="slidenum">
              <a:rPr lang="tr-TR" altLang="tr-TR" smtClean="0"/>
              <a:pPr/>
              <a:t>40</a:t>
            </a:fld>
            <a:endParaRPr lang="tr-TR" altLang="tr-TR" smtClean="0"/>
          </a:p>
        </p:txBody>
      </p:sp>
    </p:spTree>
    <p:extLst>
      <p:ext uri="{BB962C8B-B14F-4D97-AF65-F5344CB8AC3E}">
        <p14:creationId xmlns="" xmlns:p14="http://schemas.microsoft.com/office/powerpoint/2010/main" val="649118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ayt Görüntüsü Yer Tutucusu 1"/>
          <p:cNvSpPr>
            <a:spLocks noGrp="1" noRot="1" noChangeAspect="1" noTextEdit="1"/>
          </p:cNvSpPr>
          <p:nvPr>
            <p:ph type="sldImg"/>
          </p:nvPr>
        </p:nvSpPr>
        <p:spPr>
          <a:xfrm>
            <a:off x="1371600" y="1143000"/>
            <a:ext cx="4114800" cy="3086100"/>
          </a:xfrm>
          <a:ln/>
        </p:spPr>
      </p:sp>
      <p:sp>
        <p:nvSpPr>
          <p:cNvPr id="10243" name="Not Yer Tutucusu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tr-TR" altLang="tr-TR" b="1" dirty="0" smtClean="0"/>
              <a:t>Eğitimci Notu:</a:t>
            </a:r>
          </a:p>
          <a:p>
            <a:r>
              <a:rPr lang="tr-TR" altLang="tr-TR" dirty="0" smtClean="0"/>
              <a:t>1- Gönüllü birkaç kişiye söz verilerek hesaplamalar sonucu elde ettikleri BKİ değerlerini tabloya göre değerlendirmeleri istenir.</a:t>
            </a:r>
          </a:p>
          <a:p>
            <a:r>
              <a:rPr lang="tr-TR" altLang="tr-TR" dirty="0" smtClean="0"/>
              <a:t>2- Kişilerin kendi değerlendirmeleri doğru ise onaylanır, hatalı ise doğru değerlendirme yapılır.</a:t>
            </a:r>
          </a:p>
        </p:txBody>
      </p:sp>
      <p:sp>
        <p:nvSpPr>
          <p:cNvPr id="10244" name="Slayt Numarası Yer Tutucusu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EEC1CD2-64C9-4A22-AA81-31FB52B0BE3B}" type="slidenum">
              <a:rPr lang="tr-TR" altLang="tr-TR" smtClean="0"/>
              <a:pPr/>
              <a:t>41</a:t>
            </a:fld>
            <a:endParaRPr lang="tr-TR" altLang="tr-TR" smtClean="0"/>
          </a:p>
        </p:txBody>
      </p:sp>
    </p:spTree>
    <p:extLst>
      <p:ext uri="{BB962C8B-B14F-4D97-AF65-F5344CB8AC3E}">
        <p14:creationId xmlns="" xmlns:p14="http://schemas.microsoft.com/office/powerpoint/2010/main" val="791795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ctr" eaLnBrk="1" hangingPunct="1">
              <a:spcBef>
                <a:spcPct val="0"/>
              </a:spcBef>
            </a:pPr>
            <a:endParaRPr lang="tr-TR" altLang="tr-TR" sz="1800">
              <a:latin typeface="Arial" panose="020B0604020202020204" pitchFamily="34" charset="0"/>
            </a:endParaRPr>
          </a:p>
        </p:txBody>
      </p:sp>
      <p:sp>
        <p:nvSpPr>
          <p:cNvPr id="12291" name="Rectangle 3"/>
          <p:cNvSpPr>
            <a:spLocks noGrp="1" noChangeArrowheads="1"/>
          </p:cNvSpPr>
          <p:nvPr>
            <p:ph type="body"/>
          </p:nvPr>
        </p:nvSpPr>
        <p:spPr>
          <a:xfrm>
            <a:off x="685800" y="4343400"/>
            <a:ext cx="5480050" cy="420211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tr-TR" altLang="tr-TR" smtClean="0"/>
          </a:p>
        </p:txBody>
      </p:sp>
    </p:spTree>
    <p:extLst>
      <p:ext uri="{BB962C8B-B14F-4D97-AF65-F5344CB8AC3E}">
        <p14:creationId xmlns="" xmlns:p14="http://schemas.microsoft.com/office/powerpoint/2010/main" val="3202570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ctr" eaLnBrk="1" hangingPunct="1">
              <a:spcBef>
                <a:spcPct val="0"/>
              </a:spcBef>
            </a:pPr>
            <a:endParaRPr lang="tr-TR" altLang="tr-TR" sz="1800">
              <a:latin typeface="Arial" panose="020B0604020202020204" pitchFamily="34" charset="0"/>
            </a:endParaRPr>
          </a:p>
        </p:txBody>
      </p:sp>
      <p:sp>
        <p:nvSpPr>
          <p:cNvPr id="14339" name="Rectangle 3"/>
          <p:cNvSpPr>
            <a:spLocks noGrp="1" noChangeArrowheads="1"/>
          </p:cNvSpPr>
          <p:nvPr>
            <p:ph type="body"/>
          </p:nvPr>
        </p:nvSpPr>
        <p:spPr>
          <a:xfrm>
            <a:off x="685800" y="4343400"/>
            <a:ext cx="5480050" cy="420211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tr-TR" altLang="tr-TR" smtClean="0"/>
          </a:p>
        </p:txBody>
      </p:sp>
    </p:spTree>
    <p:extLst>
      <p:ext uri="{BB962C8B-B14F-4D97-AF65-F5344CB8AC3E}">
        <p14:creationId xmlns="" xmlns:p14="http://schemas.microsoft.com/office/powerpoint/2010/main" val="3243519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ltLang="tr-TR" b="1" dirty="0" smtClean="0"/>
              <a:t>Eğitimci Notu: </a:t>
            </a:r>
          </a:p>
          <a:p>
            <a:pPr marL="0" marR="0" indent="0" algn="l" defTabSz="914400" rtl="0" eaLnBrk="1" fontAlgn="auto" latinLnBrk="0" hangingPunct="1">
              <a:lnSpc>
                <a:spcPct val="100000"/>
              </a:lnSpc>
              <a:spcBef>
                <a:spcPts val="0"/>
              </a:spcBef>
              <a:spcAft>
                <a:spcPts val="0"/>
              </a:spcAft>
              <a:buClrTx/>
              <a:buSzTx/>
              <a:buFontTx/>
              <a:buNone/>
              <a:tabLst/>
              <a:defRPr/>
            </a:pPr>
            <a:r>
              <a:rPr lang="tr-TR" altLang="tr-TR" dirty="0" smtClean="0"/>
              <a:t>1- Önceki slaytlar ile bir bütün olarak </a:t>
            </a:r>
            <a:r>
              <a:rPr lang="tr-TR" altLang="tr-TR" smtClean="0"/>
              <a:t>kişinin kendisine </a:t>
            </a:r>
            <a:r>
              <a:rPr lang="tr-TR" altLang="tr-TR" dirty="0" smtClean="0"/>
              <a:t>özgü tıbbi beslenme tedavisi alabilmesi için Sağlık Bakanlığı bünyesindeki</a:t>
            </a:r>
            <a:r>
              <a:rPr lang="tr-TR" altLang="tr-TR" baseline="0" dirty="0" smtClean="0"/>
              <a:t> beslenme/obezite danışmanlık hizmeti hakkında</a:t>
            </a:r>
            <a:r>
              <a:rPr lang="tr-TR" altLang="tr-TR" dirty="0" smtClean="0"/>
              <a:t> bilgilendirmede bulunulur</a:t>
            </a:r>
            <a:endParaRPr lang="tr-TR" altLang="tr-TR" baseline="0" dirty="0" smtClean="0"/>
          </a:p>
          <a:p>
            <a:endParaRPr lang="tr-TR" dirty="0"/>
          </a:p>
        </p:txBody>
      </p:sp>
      <p:sp>
        <p:nvSpPr>
          <p:cNvPr id="4" name="Slayt Numarası Yer Tutucusu 3"/>
          <p:cNvSpPr>
            <a:spLocks noGrp="1"/>
          </p:cNvSpPr>
          <p:nvPr>
            <p:ph type="sldNum" sz="quarter" idx="10"/>
          </p:nvPr>
        </p:nvSpPr>
        <p:spPr/>
        <p:txBody>
          <a:bodyPr/>
          <a:lstStyle/>
          <a:p>
            <a:fld id="{C9F9623A-A468-47AF-BABE-653E91610EE9}" type="slidenum">
              <a:rPr lang="tr-TR" smtClean="0"/>
              <a:pPr/>
              <a:t>45</a:t>
            </a:fld>
            <a:endParaRPr lang="tr-TR"/>
          </a:p>
        </p:txBody>
      </p:sp>
    </p:spTree>
    <p:extLst>
      <p:ext uri="{BB962C8B-B14F-4D97-AF65-F5344CB8AC3E}">
        <p14:creationId xmlns="" xmlns:p14="http://schemas.microsoft.com/office/powerpoint/2010/main" val="870117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ltLang="tr-TR" b="1" dirty="0" smtClean="0"/>
              <a:t>Eğitimci Notu: </a:t>
            </a:r>
          </a:p>
          <a:p>
            <a:r>
              <a:rPr lang="tr-TR" altLang="tr-TR" dirty="0" smtClean="0">
                <a:solidFill>
                  <a:srgbClr val="FF0000"/>
                </a:solidFill>
              </a:rPr>
              <a:t>1- Eğitimci, şimdiye kadar anlatılanların pratik öneriler olarak</a:t>
            </a:r>
            <a:r>
              <a:rPr lang="tr-TR" altLang="tr-TR" baseline="0" dirty="0" smtClean="0">
                <a:solidFill>
                  <a:srgbClr val="FF0000"/>
                </a:solidFill>
              </a:rPr>
              <a:t> yaşama nasıl yansıtılabileceğini güncel ve pratik on öneri ile açıklayacağını ifade eder.</a:t>
            </a:r>
            <a:endParaRPr lang="tr-TR" altLang="tr-TR" dirty="0" smtClean="0">
              <a:solidFill>
                <a:srgbClr val="FF0000"/>
              </a:solidFill>
            </a:endParaRPr>
          </a:p>
          <a:p>
            <a:endParaRPr lang="tr-TR" dirty="0"/>
          </a:p>
        </p:txBody>
      </p:sp>
      <p:sp>
        <p:nvSpPr>
          <p:cNvPr id="4" name="Slayt Numarası Yer Tutucusu 3"/>
          <p:cNvSpPr>
            <a:spLocks noGrp="1"/>
          </p:cNvSpPr>
          <p:nvPr>
            <p:ph type="sldNum" sz="quarter" idx="10"/>
          </p:nvPr>
        </p:nvSpPr>
        <p:spPr/>
        <p:txBody>
          <a:bodyPr/>
          <a:lstStyle/>
          <a:p>
            <a:fld id="{C9F9623A-A468-47AF-BABE-653E91610EE9}" type="slidenum">
              <a:rPr lang="tr-TR" smtClean="0"/>
              <a:pPr/>
              <a:t>18</a:t>
            </a:fld>
            <a:endParaRPr lang="tr-TR"/>
          </a:p>
        </p:txBody>
      </p:sp>
    </p:spTree>
    <p:extLst>
      <p:ext uri="{BB962C8B-B14F-4D97-AF65-F5344CB8AC3E}">
        <p14:creationId xmlns="" xmlns:p14="http://schemas.microsoft.com/office/powerpoint/2010/main" val="1288748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ayt Görüntüsü Yer Tutucusu 1"/>
          <p:cNvSpPr>
            <a:spLocks noGrp="1" noRot="1" noChangeAspect="1" noTextEdit="1"/>
          </p:cNvSpPr>
          <p:nvPr>
            <p:ph type="sldImg"/>
          </p:nvPr>
        </p:nvSpPr>
        <p:spPr>
          <a:xfrm>
            <a:off x="1371600" y="1143000"/>
            <a:ext cx="4114800" cy="3086100"/>
          </a:xfrm>
          <a:ln/>
        </p:spPr>
      </p:sp>
      <p:sp>
        <p:nvSpPr>
          <p:cNvPr id="33795" name="Not Yer Tutucusu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tr-TR" altLang="tr-TR" b="1" dirty="0" smtClean="0"/>
              <a:t>Eğitimci Notu: </a:t>
            </a:r>
          </a:p>
          <a:p>
            <a:r>
              <a:rPr lang="tr-TR" altLang="tr-TR" dirty="0" smtClean="0">
                <a:solidFill>
                  <a:srgbClr val="FF0000"/>
                </a:solidFill>
              </a:rPr>
              <a:t>1- Tüketilecek kuru yemişlerin çiğ (kavrulmamış) tüketilmesi önerilebilir.</a:t>
            </a:r>
          </a:p>
        </p:txBody>
      </p:sp>
      <p:sp>
        <p:nvSpPr>
          <p:cNvPr id="33796" name="Slayt Numarası Yer Tutucusu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5DA1B90-950E-49B9-A707-637C5E80B4FA}" type="slidenum">
              <a:rPr lang="tr-TR" altLang="tr-TR" smtClean="0"/>
              <a:pPr/>
              <a:t>20</a:t>
            </a:fld>
            <a:endParaRPr lang="tr-TR" altLang="tr-TR" smtClean="0"/>
          </a:p>
        </p:txBody>
      </p:sp>
    </p:spTree>
    <p:extLst>
      <p:ext uri="{BB962C8B-B14F-4D97-AF65-F5344CB8AC3E}">
        <p14:creationId xmlns="" xmlns:p14="http://schemas.microsoft.com/office/powerpoint/2010/main" val="686417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ltLang="tr-TR" b="1" dirty="0" smtClean="0"/>
              <a:t>Eğitimci Notu: </a:t>
            </a:r>
          </a:p>
          <a:p>
            <a:r>
              <a:rPr lang="tr-TR" altLang="tr-TR" dirty="0" smtClean="0"/>
              <a:t>1- Sağlık Bakanlığı’nca hazırlanmış olan sağlıklı</a:t>
            </a:r>
            <a:r>
              <a:rPr lang="tr-TR" altLang="tr-TR" baseline="0" dirty="0" smtClean="0"/>
              <a:t> yemek tabağı tanıtılır.</a:t>
            </a:r>
          </a:p>
          <a:p>
            <a:r>
              <a:rPr lang="tr-TR" sz="1200" kern="1200" baseline="0" dirty="0" smtClean="0">
                <a:solidFill>
                  <a:schemeClr val="tx1"/>
                </a:solidFill>
                <a:effectLst/>
                <a:latin typeface="+mn-lt"/>
                <a:ea typeface="+mn-ea"/>
                <a:cs typeface="+mn-cs"/>
              </a:rPr>
              <a:t>2- Sağlıklı yemek tabağı tanıtılırken: «</a:t>
            </a:r>
            <a:r>
              <a:rPr lang="tr-TR" sz="1200" kern="1200" dirty="0" smtClean="0">
                <a:solidFill>
                  <a:schemeClr val="tx1"/>
                </a:solidFill>
                <a:effectLst/>
                <a:latin typeface="+mn-lt"/>
                <a:ea typeface="+mn-ea"/>
                <a:cs typeface="+mn-cs"/>
              </a:rPr>
              <a:t>Sağlıklı yemek tabağında 5 besin grubu yer alır ve burada amaç; her öğünde tabakta yer alan her besin grubundan bir besinin seçilerek tüketilmesidir. Saat yönünde sırasıyla; süt ve ürünleri grubu, et ve ürünleri, tavuk, balık, yumurta ve kurubaklagiler ile yağlı tohumlar grubu, taze meyveler grubu, taze sebzeler grubu, ekmek ve tahıllar grubu bulunur.» denilebilir.</a:t>
            </a:r>
          </a:p>
          <a:p>
            <a:r>
              <a:rPr lang="tr-TR" sz="1200" kern="1200" baseline="0" dirty="0" smtClean="0">
                <a:solidFill>
                  <a:schemeClr val="tx1"/>
                </a:solidFill>
                <a:effectLst/>
                <a:latin typeface="+mn-lt"/>
                <a:ea typeface="+mn-ea"/>
                <a:cs typeface="+mn-cs"/>
              </a:rPr>
              <a:t>3- Tabağın yanında yer alan fiziksel aktivite figürü, su ve zeytinyağına vurgu yapılırken; «</a:t>
            </a:r>
            <a:r>
              <a:rPr lang="tr-TR" sz="1200" kern="1200" dirty="0" smtClean="0">
                <a:solidFill>
                  <a:schemeClr val="tx1"/>
                </a:solidFill>
                <a:effectLst/>
                <a:latin typeface="+mn-lt"/>
                <a:ea typeface="+mn-ea"/>
                <a:cs typeface="+mn-cs"/>
              </a:rPr>
              <a:t>Sağlığın korunmasında yeterli ve dengeli beslenmeye ek olarak düzenli fiziksel aktivite yapılması, yeterli sıvı alınması, doğru yağ kullanılmasının önemini vurgulamak adına tabağın yanında;</a:t>
            </a:r>
            <a:r>
              <a:rPr lang="tr-TR" sz="1200" kern="1200" baseline="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günlük yeterli sıvı alımı için en önemli sıvı kaynağı olan ‘su’,</a:t>
            </a:r>
            <a:r>
              <a:rPr lang="tr-TR" sz="1200" kern="1200" baseline="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günlük beslenmede tüketimi önerilen yağlar arasında önemli bir yeri olan ‘zeytinyağı’</a:t>
            </a:r>
            <a:r>
              <a:rPr lang="tr-TR" sz="1200" kern="1200" baseline="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aktif yaşamı ve düzenli fiziksel aktiviteyi simgeleyen ‘fiziksel aktivite figürü’ yer almaktadır.» ifadeleri</a:t>
            </a:r>
            <a:r>
              <a:rPr lang="tr-TR" sz="1200" kern="1200" baseline="0" dirty="0" smtClean="0">
                <a:solidFill>
                  <a:schemeClr val="tx1"/>
                </a:solidFill>
                <a:effectLst/>
                <a:latin typeface="+mn-lt"/>
                <a:ea typeface="+mn-ea"/>
                <a:cs typeface="+mn-cs"/>
              </a:rPr>
              <a:t>nden yararlanılabilir.</a:t>
            </a:r>
            <a:endParaRPr lang="tr-T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altLang="tr-TR" baseline="0" dirty="0" smtClean="0"/>
              <a:t>2- Sağlıklı yemek tabağının tanıtılmasının ardından besin çeşitliliğinin sağlanması sağlıklı yemek tabağı aracılığı ile anlatılır.</a:t>
            </a:r>
          </a:p>
          <a:p>
            <a:endParaRPr lang="tr-TR" dirty="0"/>
          </a:p>
        </p:txBody>
      </p:sp>
      <p:sp>
        <p:nvSpPr>
          <p:cNvPr id="4" name="Slayt Numarası Yer Tutucusu 3"/>
          <p:cNvSpPr>
            <a:spLocks noGrp="1"/>
          </p:cNvSpPr>
          <p:nvPr>
            <p:ph type="sldNum" sz="quarter" idx="10"/>
          </p:nvPr>
        </p:nvSpPr>
        <p:spPr/>
        <p:txBody>
          <a:bodyPr/>
          <a:lstStyle/>
          <a:p>
            <a:fld id="{C9F9623A-A468-47AF-BABE-653E91610EE9}" type="slidenum">
              <a:rPr lang="tr-TR" smtClean="0"/>
              <a:pPr/>
              <a:t>23</a:t>
            </a:fld>
            <a:endParaRPr lang="tr-TR"/>
          </a:p>
        </p:txBody>
      </p:sp>
    </p:spTree>
    <p:extLst>
      <p:ext uri="{BB962C8B-B14F-4D97-AF65-F5344CB8AC3E}">
        <p14:creationId xmlns="" xmlns:p14="http://schemas.microsoft.com/office/powerpoint/2010/main" val="2695633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ayt Görüntüsü Yer Tutucusu 1"/>
          <p:cNvSpPr>
            <a:spLocks noGrp="1" noRot="1" noChangeAspect="1" noTextEdit="1"/>
          </p:cNvSpPr>
          <p:nvPr>
            <p:ph type="sldImg"/>
          </p:nvPr>
        </p:nvSpPr>
        <p:spPr>
          <a:xfrm>
            <a:off x="1371600" y="1143000"/>
            <a:ext cx="4114800" cy="3086100"/>
          </a:xfrm>
          <a:ln/>
        </p:spPr>
      </p:sp>
      <p:sp>
        <p:nvSpPr>
          <p:cNvPr id="38915" name="Not Yer Tutucusu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tr-TR" altLang="tr-TR" b="1" dirty="0" smtClean="0"/>
              <a:t>Eğitimci Notu: </a:t>
            </a:r>
          </a:p>
          <a:p>
            <a:r>
              <a:rPr lang="tr-TR" altLang="tr-TR" dirty="0" smtClean="0"/>
              <a:t>1- Yağların görünür ve görünmez yağlar olarak ikiye ayrıldığı belirtilerek slayta başlanabilir.</a:t>
            </a:r>
          </a:p>
          <a:p>
            <a:r>
              <a:rPr lang="tr-TR" altLang="tr-TR" dirty="0" smtClean="0"/>
              <a:t>2- «Görünür yağlar gözle görülebilen yağlardır» diyerek devam edilip «Görünmez yağlar ise gıdaların yapısında bulunan ve gözle görülmeyen yağlardır» ifadeleri ile bu yağların anlatımı gerçekleştirilebilir.</a:t>
            </a:r>
          </a:p>
        </p:txBody>
      </p:sp>
      <p:sp>
        <p:nvSpPr>
          <p:cNvPr id="38916" name="Slayt Numarası Yer Tutucusu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D8362B3-285C-44A1-A982-3EFFC3E9788B}" type="slidenum">
              <a:rPr lang="tr-TR" altLang="tr-TR" smtClean="0"/>
              <a:pPr/>
              <a:t>24</a:t>
            </a:fld>
            <a:endParaRPr lang="tr-TR" altLang="tr-TR" smtClean="0"/>
          </a:p>
        </p:txBody>
      </p:sp>
    </p:spTree>
    <p:extLst>
      <p:ext uri="{BB962C8B-B14F-4D97-AF65-F5344CB8AC3E}">
        <p14:creationId xmlns="" xmlns:p14="http://schemas.microsoft.com/office/powerpoint/2010/main" val="851088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ayt Görüntüsü Yer Tutucusu 1"/>
          <p:cNvSpPr>
            <a:spLocks noGrp="1" noRot="1" noChangeAspect="1" noTextEdit="1"/>
          </p:cNvSpPr>
          <p:nvPr>
            <p:ph type="sldImg"/>
          </p:nvPr>
        </p:nvSpPr>
        <p:spPr>
          <a:xfrm>
            <a:off x="1371600" y="1143000"/>
            <a:ext cx="4114800" cy="3086100"/>
          </a:xfrm>
          <a:ln/>
        </p:spPr>
      </p:sp>
      <p:sp>
        <p:nvSpPr>
          <p:cNvPr id="47107" name="Not Yer Tutucusu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tr-TR" altLang="tr-TR" b="1" smtClean="0"/>
              <a:t>Eğitici Notu:</a:t>
            </a:r>
          </a:p>
          <a:p>
            <a:r>
              <a:rPr lang="tr-TR" altLang="tr-TR" smtClean="0"/>
              <a:t>1- Tuzların iyotlu tuz olarak kullanılması gerektiği, koyu renkli cam kavanozda ve kapalı yerde (dolap içi) saklanması gerektiği hatırlatılmalıdır.</a:t>
            </a:r>
          </a:p>
        </p:txBody>
      </p:sp>
      <p:sp>
        <p:nvSpPr>
          <p:cNvPr id="47108" name="Slayt Numarası Yer Tutucusu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D8F2666-3DAA-49A3-886A-0118F881CA6C}" type="slidenum">
              <a:rPr lang="tr-TR" altLang="tr-TR" smtClean="0"/>
              <a:pPr/>
              <a:t>31</a:t>
            </a:fld>
            <a:endParaRPr lang="tr-TR" altLang="tr-TR" smtClean="0"/>
          </a:p>
        </p:txBody>
      </p:sp>
    </p:spTree>
    <p:extLst>
      <p:ext uri="{BB962C8B-B14F-4D97-AF65-F5344CB8AC3E}">
        <p14:creationId xmlns="" xmlns:p14="http://schemas.microsoft.com/office/powerpoint/2010/main" val="717404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ayt Görüntüsü Yer Tutucusu 1"/>
          <p:cNvSpPr>
            <a:spLocks noGrp="1" noRot="1" noChangeAspect="1" noTextEdit="1"/>
          </p:cNvSpPr>
          <p:nvPr>
            <p:ph type="sldImg"/>
          </p:nvPr>
        </p:nvSpPr>
        <p:spPr>
          <a:xfrm>
            <a:off x="1371600" y="1143000"/>
            <a:ext cx="4114800" cy="3086100"/>
          </a:xfrm>
          <a:ln/>
        </p:spPr>
      </p:sp>
      <p:sp>
        <p:nvSpPr>
          <p:cNvPr id="51203" name="Not Yer Tutucusu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tr-TR" altLang="tr-TR" b="1" dirty="0" smtClean="0"/>
              <a:t>Eğitimci Notu: </a:t>
            </a:r>
          </a:p>
          <a:p>
            <a:r>
              <a:rPr lang="tr-TR" altLang="tr-TR" dirty="0" smtClean="0"/>
              <a:t>1- Sütlü tatlılara şekerin en son eklenmesi gerektiği söylenebilir.</a:t>
            </a:r>
          </a:p>
          <a:p>
            <a:r>
              <a:rPr lang="tr-TR" altLang="tr-TR" dirty="0" smtClean="0"/>
              <a:t>2- İyot içeriğinin korunabilmesi için tuzun yemeklere en son ilave edilmesi gerektiği hatırlatılmalıdır.</a:t>
            </a:r>
          </a:p>
        </p:txBody>
      </p:sp>
      <p:sp>
        <p:nvSpPr>
          <p:cNvPr id="51204" name="Slayt Numarası Yer Tutucusu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E10EFC2-A864-4224-82D3-C141B6995E32}" type="slidenum">
              <a:rPr lang="tr-TR" altLang="tr-TR" smtClean="0"/>
              <a:pPr/>
              <a:t>33</a:t>
            </a:fld>
            <a:endParaRPr lang="tr-TR" altLang="tr-TR" smtClean="0"/>
          </a:p>
        </p:txBody>
      </p:sp>
    </p:spTree>
    <p:extLst>
      <p:ext uri="{BB962C8B-B14F-4D97-AF65-F5344CB8AC3E}">
        <p14:creationId xmlns="" xmlns:p14="http://schemas.microsoft.com/office/powerpoint/2010/main" val="2167641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lvl="0"/>
            <a:r>
              <a:rPr lang="en-US" dirty="0" smtClean="0"/>
              <a:t>We can use public transport instead of private vehicles.</a:t>
            </a:r>
            <a:endParaRPr lang="tr-TR" dirty="0" smtClean="0"/>
          </a:p>
          <a:p>
            <a:pPr lvl="0"/>
            <a:r>
              <a:rPr lang="en-US" dirty="0" smtClean="0"/>
              <a:t>We can use stairs instead of elevators.</a:t>
            </a:r>
            <a:endParaRPr lang="tr-TR" dirty="0" smtClean="0"/>
          </a:p>
          <a:p>
            <a:pPr lvl="0"/>
            <a:r>
              <a:rPr lang="en-US" dirty="0" smtClean="0"/>
              <a:t>We can get off one stop earlier when using public transport.</a:t>
            </a:r>
            <a:endParaRPr lang="tr-TR" dirty="0" smtClean="0"/>
          </a:p>
          <a:p>
            <a:pPr lvl="0"/>
            <a:r>
              <a:rPr lang="en-US" dirty="0" smtClean="0"/>
              <a:t>We can do our walks faster while shopping</a:t>
            </a:r>
            <a:endParaRPr lang="tr-TR" dirty="0" smtClean="0"/>
          </a:p>
          <a:p>
            <a:endParaRPr lang="tr-TR" dirty="0"/>
          </a:p>
        </p:txBody>
      </p:sp>
      <p:sp>
        <p:nvSpPr>
          <p:cNvPr id="4" name="3 Slayt Numarası Yer Tutucusu"/>
          <p:cNvSpPr>
            <a:spLocks noGrp="1"/>
          </p:cNvSpPr>
          <p:nvPr>
            <p:ph type="sldNum" sz="quarter" idx="10"/>
          </p:nvPr>
        </p:nvSpPr>
        <p:spPr/>
        <p:txBody>
          <a:bodyPr/>
          <a:lstStyle/>
          <a:p>
            <a:fld id="{C9F9623A-A468-47AF-BABE-653E91610EE9}" type="slidenum">
              <a:rPr lang="tr-TR" smtClean="0"/>
              <a:pPr/>
              <a:t>36</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ltLang="tr-TR" b="1" dirty="0" smtClean="0"/>
              <a:t>Eğitimci Notu: </a:t>
            </a:r>
          </a:p>
          <a:p>
            <a:pPr marL="0" marR="0" indent="0" algn="l" defTabSz="914400" rtl="0" eaLnBrk="1" fontAlgn="auto" latinLnBrk="0" hangingPunct="1">
              <a:lnSpc>
                <a:spcPct val="100000"/>
              </a:lnSpc>
              <a:spcBef>
                <a:spcPts val="0"/>
              </a:spcBef>
              <a:spcAft>
                <a:spcPts val="0"/>
              </a:spcAft>
              <a:buClrTx/>
              <a:buSzTx/>
              <a:buFontTx/>
              <a:buNone/>
              <a:tabLst/>
              <a:defRPr/>
            </a:pPr>
            <a:r>
              <a:rPr lang="tr-TR" altLang="tr-TR" dirty="0" smtClean="0"/>
              <a:t>1- Bu slayta kadar </a:t>
            </a:r>
            <a:r>
              <a:rPr lang="tr-TR" altLang="tr-TR" baseline="0" dirty="0" smtClean="0"/>
              <a:t>anlatılanlar/pratik öneriler </a:t>
            </a:r>
            <a:r>
              <a:rPr lang="tr-TR" altLang="tr-TR" dirty="0" smtClean="0"/>
              <a:t>sağlıklı</a:t>
            </a:r>
            <a:r>
              <a:rPr lang="tr-TR" altLang="tr-TR" baseline="0" dirty="0" smtClean="0"/>
              <a:t> yemek tabağı üzerinden özetlenir</a:t>
            </a:r>
            <a:r>
              <a:rPr lang="tr-TR" altLang="tr-TR" baseline="0" dirty="0"/>
              <a:t>.</a:t>
            </a:r>
            <a:endParaRPr lang="tr-TR" altLang="tr-TR" baseline="0" dirty="0" smtClean="0"/>
          </a:p>
        </p:txBody>
      </p:sp>
      <p:sp>
        <p:nvSpPr>
          <p:cNvPr id="4" name="Slayt Numarası Yer Tutucusu 3"/>
          <p:cNvSpPr>
            <a:spLocks noGrp="1"/>
          </p:cNvSpPr>
          <p:nvPr>
            <p:ph type="sldNum" sz="quarter" idx="10"/>
          </p:nvPr>
        </p:nvSpPr>
        <p:spPr/>
        <p:txBody>
          <a:bodyPr/>
          <a:lstStyle/>
          <a:p>
            <a:fld id="{C9F9623A-A468-47AF-BABE-653E91610EE9}" type="slidenum">
              <a:rPr lang="tr-TR" smtClean="0"/>
              <a:pPr/>
              <a:t>37</a:t>
            </a:fld>
            <a:endParaRPr lang="tr-TR"/>
          </a:p>
        </p:txBody>
      </p:sp>
    </p:spTree>
    <p:extLst>
      <p:ext uri="{BB962C8B-B14F-4D97-AF65-F5344CB8AC3E}">
        <p14:creationId xmlns="" xmlns:p14="http://schemas.microsoft.com/office/powerpoint/2010/main" val="1481717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385A168D-BCF0-471B-A44C-38CA981C3F57}" type="datetimeFigureOut">
              <a:rPr lang="tr-TR" smtClean="0"/>
              <a:pPr/>
              <a:t>11.06.2022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B6452FE-303B-4405-B19B-674CD1B685F0}" type="slidenum">
              <a:rPr lang="tr-TR" smtClean="0"/>
              <a:pPr/>
              <a:t>‹#›</a:t>
            </a:fld>
            <a:endParaRPr lang="tr-TR"/>
          </a:p>
        </p:txBody>
      </p:sp>
    </p:spTree>
    <p:extLst>
      <p:ext uri="{BB962C8B-B14F-4D97-AF65-F5344CB8AC3E}">
        <p14:creationId xmlns="" xmlns:p14="http://schemas.microsoft.com/office/powerpoint/2010/main" val="1395666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85A168D-BCF0-471B-A44C-38CA981C3F57}" type="datetimeFigureOut">
              <a:rPr lang="tr-TR" smtClean="0"/>
              <a:pPr/>
              <a:t>11.06.2022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B6452FE-303B-4405-B19B-674CD1B685F0}" type="slidenum">
              <a:rPr lang="tr-TR" smtClean="0"/>
              <a:pPr/>
              <a:t>‹#›</a:t>
            </a:fld>
            <a:endParaRPr lang="tr-TR"/>
          </a:p>
        </p:txBody>
      </p:sp>
    </p:spTree>
    <p:extLst>
      <p:ext uri="{BB962C8B-B14F-4D97-AF65-F5344CB8AC3E}">
        <p14:creationId xmlns="" xmlns:p14="http://schemas.microsoft.com/office/powerpoint/2010/main" val="2232425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85A168D-BCF0-471B-A44C-38CA981C3F57}" type="datetimeFigureOut">
              <a:rPr lang="tr-TR" smtClean="0"/>
              <a:pPr/>
              <a:t>11.06.2022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B6452FE-303B-4405-B19B-674CD1B685F0}" type="slidenum">
              <a:rPr lang="tr-TR" smtClean="0"/>
              <a:pPr/>
              <a:t>‹#›</a:t>
            </a:fld>
            <a:endParaRPr lang="tr-TR"/>
          </a:p>
        </p:txBody>
      </p:sp>
    </p:spTree>
    <p:extLst>
      <p:ext uri="{BB962C8B-B14F-4D97-AF65-F5344CB8AC3E}">
        <p14:creationId xmlns="" xmlns:p14="http://schemas.microsoft.com/office/powerpoint/2010/main" val="3494179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85A168D-BCF0-471B-A44C-38CA981C3F57}" type="datetimeFigureOut">
              <a:rPr lang="tr-TR" smtClean="0"/>
              <a:pPr/>
              <a:t>11.06.2022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B6452FE-303B-4405-B19B-674CD1B685F0}" type="slidenum">
              <a:rPr lang="tr-TR" smtClean="0"/>
              <a:pPr/>
              <a:t>‹#›</a:t>
            </a:fld>
            <a:endParaRPr lang="tr-TR"/>
          </a:p>
        </p:txBody>
      </p:sp>
    </p:spTree>
    <p:extLst>
      <p:ext uri="{BB962C8B-B14F-4D97-AF65-F5344CB8AC3E}">
        <p14:creationId xmlns="" xmlns:p14="http://schemas.microsoft.com/office/powerpoint/2010/main" val="396685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385A168D-BCF0-471B-A44C-38CA981C3F57}" type="datetimeFigureOut">
              <a:rPr lang="tr-TR" smtClean="0"/>
              <a:pPr/>
              <a:t>11.06.2022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B6452FE-303B-4405-B19B-674CD1B685F0}" type="slidenum">
              <a:rPr lang="tr-TR" smtClean="0"/>
              <a:pPr/>
              <a:t>‹#›</a:t>
            </a:fld>
            <a:endParaRPr lang="tr-TR"/>
          </a:p>
        </p:txBody>
      </p:sp>
    </p:spTree>
    <p:extLst>
      <p:ext uri="{BB962C8B-B14F-4D97-AF65-F5344CB8AC3E}">
        <p14:creationId xmlns="" xmlns:p14="http://schemas.microsoft.com/office/powerpoint/2010/main" val="1550905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385A168D-BCF0-471B-A44C-38CA981C3F57}" type="datetimeFigureOut">
              <a:rPr lang="tr-TR" smtClean="0"/>
              <a:pPr/>
              <a:t>11.06.2022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B6452FE-303B-4405-B19B-674CD1B685F0}" type="slidenum">
              <a:rPr lang="tr-TR" smtClean="0"/>
              <a:pPr/>
              <a:t>‹#›</a:t>
            </a:fld>
            <a:endParaRPr lang="tr-TR"/>
          </a:p>
        </p:txBody>
      </p:sp>
    </p:spTree>
    <p:extLst>
      <p:ext uri="{BB962C8B-B14F-4D97-AF65-F5344CB8AC3E}">
        <p14:creationId xmlns="" xmlns:p14="http://schemas.microsoft.com/office/powerpoint/2010/main" val="4083109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385A168D-BCF0-471B-A44C-38CA981C3F57}" type="datetimeFigureOut">
              <a:rPr lang="tr-TR" smtClean="0"/>
              <a:pPr/>
              <a:t>11.06.2022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B6452FE-303B-4405-B19B-674CD1B685F0}" type="slidenum">
              <a:rPr lang="tr-TR" smtClean="0"/>
              <a:pPr/>
              <a:t>‹#›</a:t>
            </a:fld>
            <a:endParaRPr lang="tr-TR"/>
          </a:p>
        </p:txBody>
      </p:sp>
    </p:spTree>
    <p:extLst>
      <p:ext uri="{BB962C8B-B14F-4D97-AF65-F5344CB8AC3E}">
        <p14:creationId xmlns="" xmlns:p14="http://schemas.microsoft.com/office/powerpoint/2010/main" val="177179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385A168D-BCF0-471B-A44C-38CA981C3F57}" type="datetimeFigureOut">
              <a:rPr lang="tr-TR" smtClean="0"/>
              <a:pPr/>
              <a:t>11.06.2022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B6452FE-303B-4405-B19B-674CD1B685F0}" type="slidenum">
              <a:rPr lang="tr-TR" smtClean="0"/>
              <a:pPr/>
              <a:t>‹#›</a:t>
            </a:fld>
            <a:endParaRPr lang="tr-TR"/>
          </a:p>
        </p:txBody>
      </p:sp>
    </p:spTree>
    <p:extLst>
      <p:ext uri="{BB962C8B-B14F-4D97-AF65-F5344CB8AC3E}">
        <p14:creationId xmlns="" xmlns:p14="http://schemas.microsoft.com/office/powerpoint/2010/main" val="3999886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5A168D-BCF0-471B-A44C-38CA981C3F57}" type="datetimeFigureOut">
              <a:rPr lang="tr-TR" smtClean="0"/>
              <a:pPr/>
              <a:t>11.06.2022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7B6452FE-303B-4405-B19B-674CD1B685F0}" type="slidenum">
              <a:rPr lang="tr-TR" smtClean="0"/>
              <a:pPr/>
              <a:t>‹#›</a:t>
            </a:fld>
            <a:endParaRPr lang="tr-TR"/>
          </a:p>
        </p:txBody>
      </p:sp>
    </p:spTree>
    <p:extLst>
      <p:ext uri="{BB962C8B-B14F-4D97-AF65-F5344CB8AC3E}">
        <p14:creationId xmlns="" xmlns:p14="http://schemas.microsoft.com/office/powerpoint/2010/main" val="788551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385A168D-BCF0-471B-A44C-38CA981C3F57}" type="datetimeFigureOut">
              <a:rPr lang="tr-TR" smtClean="0"/>
              <a:pPr/>
              <a:t>11.06.2022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B6452FE-303B-4405-B19B-674CD1B685F0}" type="slidenum">
              <a:rPr lang="tr-TR" smtClean="0"/>
              <a:pPr/>
              <a:t>‹#›</a:t>
            </a:fld>
            <a:endParaRPr lang="tr-TR"/>
          </a:p>
        </p:txBody>
      </p:sp>
    </p:spTree>
    <p:extLst>
      <p:ext uri="{BB962C8B-B14F-4D97-AF65-F5344CB8AC3E}">
        <p14:creationId xmlns="" xmlns:p14="http://schemas.microsoft.com/office/powerpoint/2010/main" val="4181157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385A168D-BCF0-471B-A44C-38CA981C3F57}" type="datetimeFigureOut">
              <a:rPr lang="tr-TR" smtClean="0"/>
              <a:pPr/>
              <a:t>11.06.2022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B6452FE-303B-4405-B19B-674CD1B685F0}" type="slidenum">
              <a:rPr lang="tr-TR" smtClean="0"/>
              <a:pPr/>
              <a:t>‹#›</a:t>
            </a:fld>
            <a:endParaRPr lang="tr-TR"/>
          </a:p>
        </p:txBody>
      </p:sp>
    </p:spTree>
    <p:extLst>
      <p:ext uri="{BB962C8B-B14F-4D97-AF65-F5344CB8AC3E}">
        <p14:creationId xmlns="" xmlns:p14="http://schemas.microsoft.com/office/powerpoint/2010/main" val="2219537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5A168D-BCF0-471B-A44C-38CA981C3F57}" type="datetimeFigureOut">
              <a:rPr lang="tr-TR" smtClean="0"/>
              <a:pPr/>
              <a:t>11.06.2022</a:t>
            </a:fld>
            <a:endParaRPr lang="tr-T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6452FE-303B-4405-B19B-674CD1B685F0}" type="slidenum">
              <a:rPr lang="tr-TR" smtClean="0"/>
              <a:pPr/>
              <a:t>‹#›</a:t>
            </a:fld>
            <a:endParaRPr lang="tr-TR"/>
          </a:p>
        </p:txBody>
      </p:sp>
    </p:spTree>
    <p:extLst>
      <p:ext uri="{BB962C8B-B14F-4D97-AF65-F5344CB8AC3E}">
        <p14:creationId xmlns="" xmlns:p14="http://schemas.microsoft.com/office/powerpoint/2010/main" val="12780247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image" Target="../media/image14.jpeg"/><Relationship Id="rId7" Type="http://schemas.openxmlformats.org/officeDocument/2006/relationships/image" Target="../media/image18.png"/><Relationship Id="rId12" Type="http://schemas.openxmlformats.org/officeDocument/2006/relationships/image" Target="../media/image23.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6.jpeg"/><Relationship Id="rId7" Type="http://schemas.openxmlformats.org/officeDocument/2006/relationships/image" Target="../media/image29.jpeg"/><Relationship Id="rId12"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18.png"/><Relationship Id="rId10" Type="http://schemas.openxmlformats.org/officeDocument/2006/relationships/image" Target="../media/image32.jpeg"/><Relationship Id="rId4" Type="http://schemas.openxmlformats.org/officeDocument/2006/relationships/image" Target="../media/image27.jpeg"/><Relationship Id="rId9"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37.jpeg"/><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3.png"/><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3.png"/><Relationship Id="rId7" Type="http://schemas.openxmlformats.org/officeDocument/2006/relationships/image" Target="../media/image6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66.jpeg"/><Relationship Id="rId4" Type="http://schemas.openxmlformats.org/officeDocument/2006/relationships/image" Target="../media/image65.png"/></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8.jpeg"/></Relationships>
</file>

<file path=ppt/slides/_rels/slide41.xml.rels><?xml version="1.0" encoding="UTF-8" standalone="yes"?>
<Relationships xmlns="http://schemas.openxmlformats.org/package/2006/relationships"><Relationship Id="rId3" Type="http://schemas.openxmlformats.org/officeDocument/2006/relationships/hyperlink" Target="https://hsgm.saglik.gov.tr/tr/beslenmehareket-hesaplamalar/beslenmehareket-yetiskin-beden-kitle-indeksi.html"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7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pPr algn="ctr"/>
            <a:r>
              <a:rPr lang="tr-TR" dirty="0" smtClean="0">
                <a:solidFill>
                  <a:srgbClr val="FF0000"/>
                </a:solidFill>
              </a:rPr>
              <a:t>DYT. SAADET KURT</a:t>
            </a:r>
            <a:endParaRPr lang="tr-TR" dirty="0">
              <a:solidFill>
                <a:srgbClr val="FF0000"/>
              </a:solidFill>
            </a:endParaRPr>
          </a:p>
        </p:txBody>
      </p:sp>
      <p:pic>
        <p:nvPicPr>
          <p:cNvPr id="1026" name="Picture 2" descr="Yeterli Ve Dengeli Beslenme - Reneva Life"/>
          <p:cNvPicPr>
            <a:picLocks noChangeAspect="1" noChangeArrowheads="1"/>
          </p:cNvPicPr>
          <p:nvPr/>
        </p:nvPicPr>
        <p:blipFill>
          <a:blip r:embed="rId2"/>
          <a:srcRect/>
          <a:stretch>
            <a:fillRect/>
          </a:stretch>
        </p:blipFill>
        <p:spPr bwMode="auto">
          <a:xfrm>
            <a:off x="1729542" y="2642016"/>
            <a:ext cx="6000750" cy="33337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0" y="7939"/>
            <a:ext cx="9144000" cy="684212"/>
          </a:xfrm>
          <a:ln>
            <a:solidFill>
              <a:srgbClr val="00B0F0"/>
            </a:solidFill>
          </a:ln>
        </p:spPr>
        <p:txBody>
          <a:bodyPr>
            <a:normAutofit/>
          </a:bodyPr>
          <a:lstStyle/>
          <a:p>
            <a:pPr algn="ctr">
              <a:defRPr/>
            </a:pPr>
            <a:r>
              <a:rPr lang="tr-TR" sz="4000" b="1" dirty="0">
                <a:solidFill>
                  <a:srgbClr val="FF0000"/>
                </a:solidFill>
                <a:latin typeface="+mn-lt"/>
              </a:rPr>
              <a:t>Vitaminler</a:t>
            </a:r>
          </a:p>
        </p:txBody>
      </p:sp>
      <p:sp>
        <p:nvSpPr>
          <p:cNvPr id="20484" name="İçerik Yer Tutucusu 5"/>
          <p:cNvSpPr>
            <a:spLocks noGrp="1"/>
          </p:cNvSpPr>
          <p:nvPr>
            <p:ph idx="1"/>
          </p:nvPr>
        </p:nvSpPr>
        <p:spPr>
          <a:xfrm>
            <a:off x="5651503" y="981078"/>
            <a:ext cx="3349625" cy="2232025"/>
          </a:xfrm>
          <a:ln>
            <a:solidFill>
              <a:srgbClr val="00B050"/>
            </a:solidFill>
            <a:miter lim="800000"/>
            <a:headEnd/>
            <a:tailEnd/>
          </a:ln>
        </p:spPr>
        <p:txBody>
          <a:bodyPr anchor="ctr">
            <a:normAutofit fontScale="62500" lnSpcReduction="20000"/>
          </a:bodyPr>
          <a:lstStyle/>
          <a:p>
            <a:r>
              <a:rPr lang="en-US" b="1" dirty="0" smtClean="0"/>
              <a:t>Vitamins are divided into two;</a:t>
            </a:r>
            <a:endParaRPr lang="tr-TR" sz="3200" b="1" dirty="0" smtClean="0"/>
          </a:p>
          <a:p>
            <a:r>
              <a:rPr lang="en-US" sz="3800" b="1" dirty="0" smtClean="0">
                <a:solidFill>
                  <a:srgbClr val="00B050"/>
                </a:solidFill>
              </a:rPr>
              <a:t>1- Fat-soluble vitamins</a:t>
            </a:r>
            <a:endParaRPr lang="tr-TR" sz="4500" b="1" dirty="0" smtClean="0">
              <a:solidFill>
                <a:srgbClr val="00B050"/>
              </a:solidFill>
            </a:endParaRPr>
          </a:p>
          <a:p>
            <a:pPr lvl="1">
              <a:buNone/>
            </a:pPr>
            <a:r>
              <a:rPr lang="tr-TR" sz="2900" b="1" dirty="0" smtClean="0">
                <a:solidFill>
                  <a:srgbClr val="00B050"/>
                </a:solidFill>
              </a:rPr>
              <a:t>           </a:t>
            </a:r>
            <a:r>
              <a:rPr lang="en-US" sz="2900" b="1" dirty="0" smtClean="0">
                <a:solidFill>
                  <a:srgbClr val="00B050"/>
                </a:solidFill>
              </a:rPr>
              <a:t>Vitamins A, D, E, K</a:t>
            </a:r>
            <a:endParaRPr lang="tr-TR" sz="3800" b="1" dirty="0" smtClean="0">
              <a:solidFill>
                <a:srgbClr val="00B050"/>
              </a:solidFill>
            </a:endParaRPr>
          </a:p>
          <a:p>
            <a:r>
              <a:rPr lang="en-US" sz="3200" b="1" dirty="0" smtClean="0">
                <a:solidFill>
                  <a:srgbClr val="00B0F0"/>
                </a:solidFill>
              </a:rPr>
              <a:t>2- Water soluble vitamins</a:t>
            </a:r>
            <a:endParaRPr lang="tr-TR" sz="3800" b="1" dirty="0" smtClean="0">
              <a:solidFill>
                <a:srgbClr val="00B0F0"/>
              </a:solidFill>
            </a:endParaRPr>
          </a:p>
          <a:p>
            <a:pPr>
              <a:buNone/>
            </a:pPr>
            <a:r>
              <a:rPr lang="tr-TR" sz="3200" b="1" dirty="0" smtClean="0">
                <a:solidFill>
                  <a:srgbClr val="00B0F0"/>
                </a:solidFill>
              </a:rPr>
              <a:t>                  </a:t>
            </a:r>
            <a:r>
              <a:rPr lang="en-US" sz="3200" b="1" dirty="0" smtClean="0">
                <a:solidFill>
                  <a:srgbClr val="00B0F0"/>
                </a:solidFill>
              </a:rPr>
              <a:t>Group B vitamins </a:t>
            </a:r>
            <a:r>
              <a:rPr lang="tr-TR" sz="3200" b="1" dirty="0" smtClean="0">
                <a:solidFill>
                  <a:srgbClr val="00B0F0"/>
                </a:solidFill>
              </a:rPr>
              <a:t>    </a:t>
            </a:r>
            <a:r>
              <a:rPr lang="en-US" sz="3200" b="1" dirty="0" smtClean="0">
                <a:solidFill>
                  <a:srgbClr val="00B0F0"/>
                </a:solidFill>
              </a:rPr>
              <a:t>and vitamin C</a:t>
            </a:r>
            <a:endParaRPr lang="tr-TR" altLang="tr-TR" sz="3200" b="1" dirty="0" smtClean="0">
              <a:solidFill>
                <a:srgbClr val="00B0F0"/>
              </a:solidFill>
            </a:endParaRPr>
          </a:p>
        </p:txBody>
      </p:sp>
      <p:sp>
        <p:nvSpPr>
          <p:cNvPr id="22531" name="İçerik Yer Tutucusu 2"/>
          <p:cNvSpPr txBox="1">
            <a:spLocks/>
          </p:cNvSpPr>
          <p:nvPr/>
        </p:nvSpPr>
        <p:spPr bwMode="auto">
          <a:xfrm>
            <a:off x="390528" y="765176"/>
            <a:ext cx="5260975" cy="38163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171450" indent="-171450"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buNone/>
            </a:pPr>
            <a:r>
              <a:rPr lang="en-US" sz="2000" b="1" dirty="0" smtClean="0"/>
              <a:t>In the body;</a:t>
            </a:r>
            <a:endParaRPr lang="tr-TR" sz="2000" b="1" dirty="0" smtClean="0"/>
          </a:p>
          <a:p>
            <a:r>
              <a:rPr lang="tr-TR" sz="2000" dirty="0" smtClean="0"/>
              <a:t>T</a:t>
            </a:r>
            <a:r>
              <a:rPr lang="en-US" sz="2000" dirty="0" smtClean="0"/>
              <a:t>hey are involved in energy metabolism</a:t>
            </a:r>
            <a:endParaRPr lang="tr-TR" sz="2000" dirty="0" smtClean="0"/>
          </a:p>
          <a:p>
            <a:r>
              <a:rPr lang="tr-TR" sz="2000" dirty="0" smtClean="0"/>
              <a:t>B</a:t>
            </a:r>
            <a:r>
              <a:rPr lang="en-US" sz="2000" dirty="0" err="1" smtClean="0"/>
              <a:t>lood</a:t>
            </a:r>
            <a:r>
              <a:rPr lang="en-US" sz="2000" dirty="0" smtClean="0"/>
              <a:t> production</a:t>
            </a:r>
            <a:endParaRPr lang="tr-TR" sz="2000" dirty="0" smtClean="0"/>
          </a:p>
          <a:p>
            <a:r>
              <a:rPr lang="tr-TR" sz="2000" dirty="0" smtClean="0"/>
              <a:t>I</a:t>
            </a:r>
            <a:r>
              <a:rPr lang="en-US" sz="2000" dirty="0" err="1" smtClean="0"/>
              <a:t>mmune</a:t>
            </a:r>
            <a:r>
              <a:rPr lang="en-US" sz="2000" dirty="0" smtClean="0"/>
              <a:t> system</a:t>
            </a:r>
            <a:endParaRPr lang="tr-TR" sz="2000" dirty="0" smtClean="0"/>
          </a:p>
          <a:p>
            <a:r>
              <a:rPr lang="tr-TR" sz="2000" dirty="0" smtClean="0"/>
              <a:t>B</a:t>
            </a:r>
            <a:r>
              <a:rPr lang="en-US" sz="2000" dirty="0" smtClean="0"/>
              <a:t>one formation</a:t>
            </a:r>
            <a:endParaRPr lang="tr-TR" sz="2000" dirty="0" smtClean="0"/>
          </a:p>
          <a:p>
            <a:r>
              <a:rPr lang="tr-TR" sz="2000" dirty="0" smtClean="0"/>
              <a:t>P</a:t>
            </a:r>
            <a:r>
              <a:rPr lang="en-US" sz="2000" dirty="0" err="1" smtClean="0"/>
              <a:t>revention</a:t>
            </a:r>
            <a:r>
              <a:rPr lang="en-US" sz="2000" dirty="0" smtClean="0"/>
              <a:t> of body cell damage</a:t>
            </a:r>
            <a:endParaRPr lang="tr-TR" sz="2000" dirty="0" smtClean="0"/>
          </a:p>
          <a:p>
            <a:r>
              <a:rPr lang="tr-TR" sz="2000" dirty="0" smtClean="0"/>
              <a:t>N</a:t>
            </a:r>
            <a:r>
              <a:rPr lang="en-US" sz="2000" dirty="0" err="1" smtClean="0"/>
              <a:t>ormal</a:t>
            </a:r>
            <a:r>
              <a:rPr lang="en-US" sz="2000" dirty="0" smtClean="0"/>
              <a:t> functioning of cells and reduction of the effects of some harmful substances (antioxidants).</a:t>
            </a:r>
            <a:endParaRPr lang="tr-TR" sz="2000" dirty="0"/>
          </a:p>
        </p:txBody>
      </p:sp>
      <p:sp>
        <p:nvSpPr>
          <p:cNvPr id="6" name="Başlık 1"/>
          <p:cNvSpPr txBox="1">
            <a:spLocks/>
          </p:cNvSpPr>
          <p:nvPr/>
        </p:nvSpPr>
        <p:spPr bwMode="auto">
          <a:xfrm>
            <a:off x="0" y="3860802"/>
            <a:ext cx="9144000" cy="666751"/>
          </a:xfrm>
          <a:prstGeom prst="rect">
            <a:avLst/>
          </a:prstGeom>
          <a:noFill/>
          <a:ln>
            <a:solidFill>
              <a:srgbClr val="00B0F0"/>
            </a:solidFill>
          </a:ln>
          <a:extLst>
            <a:ext uri="{909E8E84-426E-40DD-AFC4-6F175D3DCCD1}">
              <a14:hiddenFill xmlns="" xmlns:a14="http://schemas.microsoft.com/office/drawing/2010/main">
                <a:solidFill>
                  <a:srgbClr val="FFFFFF"/>
                </a:solidFill>
              </a14:hiddenFill>
            </a:ext>
          </a:extLst>
        </p:spPr>
        <p:txBody>
          <a:bodyPr anchor="ctr">
            <a:norm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defRPr/>
            </a:pPr>
            <a:r>
              <a:rPr lang="tr-TR" sz="4000" b="1">
                <a:solidFill>
                  <a:srgbClr val="FF0000"/>
                </a:solidFill>
                <a:latin typeface="+mn-lt"/>
              </a:rPr>
              <a:t>Mineraller</a:t>
            </a:r>
            <a:endParaRPr lang="tr-TR" sz="4000" b="1" dirty="0">
              <a:solidFill>
                <a:srgbClr val="FF0000"/>
              </a:solidFill>
              <a:latin typeface="+mn-lt"/>
            </a:endParaRPr>
          </a:p>
        </p:txBody>
      </p:sp>
      <p:sp>
        <p:nvSpPr>
          <p:cNvPr id="22534" name="İçerik Yer Tutucusu 2"/>
          <p:cNvSpPr txBox="1">
            <a:spLocks/>
          </p:cNvSpPr>
          <p:nvPr/>
        </p:nvSpPr>
        <p:spPr bwMode="auto">
          <a:xfrm>
            <a:off x="390527" y="4581528"/>
            <a:ext cx="8362951" cy="2225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171450" indent="-171450"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r>
              <a:rPr lang="en-US" sz="2000" dirty="0" smtClean="0"/>
              <a:t>They are located in various organs of the body </a:t>
            </a:r>
            <a:endParaRPr lang="tr-TR" sz="2000" dirty="0" smtClean="0"/>
          </a:p>
          <a:p>
            <a:r>
              <a:rPr lang="en-US" sz="2000" dirty="0" smtClean="0"/>
              <a:t>They have important functions in body work</a:t>
            </a:r>
            <a:endParaRPr lang="tr-TR" sz="2000" dirty="0" smtClean="0"/>
          </a:p>
          <a:p>
            <a:pPr>
              <a:buNone/>
            </a:pPr>
            <a:r>
              <a:rPr lang="en-US" sz="2000" b="1" dirty="0" smtClean="0"/>
              <a:t>Minerals such as calcium, phosphorus, magnesium are found in the skeleton and tooth structure</a:t>
            </a:r>
            <a:endParaRPr lang="tr-TR" sz="2000" b="1" dirty="0" smtClean="0"/>
          </a:p>
          <a:p>
            <a:r>
              <a:rPr lang="en-US" sz="2000" b="1" dirty="0" smtClean="0">
                <a:solidFill>
                  <a:srgbClr val="7030A0"/>
                </a:solidFill>
              </a:rPr>
              <a:t>Minerals such as iron and cobalt play a role in blood production</a:t>
            </a:r>
            <a:endParaRPr lang="tr-TR" sz="2000" b="1" dirty="0" smtClean="0">
              <a:solidFill>
                <a:srgbClr val="7030A0"/>
              </a:solidFill>
            </a:endParaRPr>
          </a:p>
          <a:p>
            <a:r>
              <a:rPr lang="en-US" sz="2000" b="1" dirty="0" smtClean="0">
                <a:solidFill>
                  <a:srgbClr val="7030A0"/>
                </a:solidFill>
              </a:rPr>
              <a:t>Zinc is important for the immune system</a:t>
            </a:r>
            <a:endParaRPr lang="tr-TR" sz="2000" b="1" dirty="0">
              <a:solidFill>
                <a:srgbClr val="7030A0"/>
              </a:solidFill>
            </a:endParaRPr>
          </a:p>
        </p:txBody>
      </p:sp>
      <p:pic>
        <p:nvPicPr>
          <p:cNvPr id="9" name="Resim 8"/>
          <p:cNvPicPr>
            <a:picLocks noChangeAspect="1"/>
          </p:cNvPicPr>
          <p:nvPr/>
        </p:nvPicPr>
        <p:blipFill rotWithShape="1">
          <a:blip r:embed="rId2" cstate="print">
            <a:extLst>
              <a:ext uri="{28A0092B-C50C-407E-A947-70E740481C1C}">
                <a14:useLocalDpi xmlns="" xmlns:a14="http://schemas.microsoft.com/office/drawing/2010/main" val="0"/>
              </a:ext>
            </a:extLst>
          </a:blip>
          <a:srcRect t="3813" r="3248" b="13788"/>
          <a:stretch/>
        </p:blipFill>
        <p:spPr>
          <a:xfrm>
            <a:off x="6622420" y="6282000"/>
            <a:ext cx="2490460" cy="576000"/>
          </a:xfrm>
          <a:prstGeom prst="rect">
            <a:avLst/>
          </a:prstGeom>
        </p:spPr>
      </p:pic>
    </p:spTree>
    <p:extLst>
      <p:ext uri="{BB962C8B-B14F-4D97-AF65-F5344CB8AC3E}">
        <p14:creationId xmlns="" xmlns:p14="http://schemas.microsoft.com/office/powerpoint/2010/main" val="2300358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p:cNvSpPr>
            <a:spLocks noGrp="1"/>
          </p:cNvSpPr>
          <p:nvPr>
            <p:ph type="title"/>
          </p:nvPr>
        </p:nvSpPr>
        <p:spPr>
          <a:xfrm>
            <a:off x="0" y="7938"/>
            <a:ext cx="9144000" cy="792163"/>
          </a:xfrm>
          <a:ln>
            <a:solidFill>
              <a:srgbClr val="00B0F0"/>
            </a:solidFill>
          </a:ln>
        </p:spPr>
        <p:txBody>
          <a:bodyPr>
            <a:normAutofit/>
          </a:bodyPr>
          <a:lstStyle/>
          <a:p>
            <a:pPr algn="ctr">
              <a:defRPr/>
            </a:pPr>
            <a:r>
              <a:rPr lang="tr-TR" sz="4000" b="1" dirty="0" smtClean="0">
                <a:solidFill>
                  <a:srgbClr val="FF0000"/>
                </a:solidFill>
                <a:latin typeface="+mn-lt"/>
              </a:rPr>
              <a:t>WATER</a:t>
            </a:r>
            <a:endParaRPr lang="tr-TR" sz="4000" b="1" dirty="0">
              <a:solidFill>
                <a:srgbClr val="FF0000"/>
              </a:solidFill>
              <a:latin typeface="+mn-lt"/>
            </a:endParaRPr>
          </a:p>
        </p:txBody>
      </p:sp>
      <p:sp>
        <p:nvSpPr>
          <p:cNvPr id="3" name="İçerik Yer Tutucusu 2"/>
          <p:cNvSpPr>
            <a:spLocks noGrp="1"/>
          </p:cNvSpPr>
          <p:nvPr>
            <p:ph idx="1"/>
          </p:nvPr>
        </p:nvSpPr>
        <p:spPr>
          <a:xfrm>
            <a:off x="250825" y="1154116"/>
            <a:ext cx="4103688" cy="2352675"/>
          </a:xfrm>
          <a:ln>
            <a:solidFill>
              <a:srgbClr val="92D050"/>
            </a:solidFill>
          </a:ln>
        </p:spPr>
        <p:txBody>
          <a:bodyPr>
            <a:noAutofit/>
          </a:bodyPr>
          <a:lstStyle/>
          <a:p>
            <a:pPr marL="0" indent="0">
              <a:buNone/>
              <a:defRPr/>
            </a:pPr>
            <a:r>
              <a:rPr lang="tr-TR" sz="2000" dirty="0" err="1" smtClean="0"/>
              <a:t>Our</a:t>
            </a:r>
            <a:r>
              <a:rPr lang="tr-TR" sz="2000" dirty="0" smtClean="0"/>
              <a:t> </a:t>
            </a:r>
            <a:r>
              <a:rPr lang="tr-TR" sz="2000" dirty="0" err="1" smtClean="0"/>
              <a:t>fluid</a:t>
            </a:r>
            <a:r>
              <a:rPr lang="tr-TR" sz="2000" dirty="0" smtClean="0"/>
              <a:t> </a:t>
            </a:r>
            <a:r>
              <a:rPr lang="tr-TR" sz="2000" dirty="0" err="1" smtClean="0"/>
              <a:t>requirement</a:t>
            </a:r>
            <a:r>
              <a:rPr lang="tr-TR" sz="2000" dirty="0" smtClean="0"/>
              <a:t>;</a:t>
            </a:r>
            <a:endParaRPr lang="tr-TR" sz="2000" dirty="0"/>
          </a:p>
          <a:p>
            <a:pPr lvl="0"/>
            <a:r>
              <a:rPr lang="en-US" sz="2000" dirty="0" smtClean="0"/>
              <a:t>The water we drink</a:t>
            </a:r>
            <a:endParaRPr lang="tr-TR" sz="2000" dirty="0" smtClean="0"/>
          </a:p>
          <a:p>
            <a:pPr lvl="0"/>
            <a:r>
              <a:rPr lang="en-US" sz="2000" dirty="0" smtClean="0"/>
              <a:t>Water in food and beverages </a:t>
            </a:r>
            <a:endParaRPr lang="tr-TR" sz="2000" dirty="0" smtClean="0"/>
          </a:p>
          <a:p>
            <a:pPr lvl="0"/>
            <a:r>
              <a:rPr lang="en-US" sz="2000" dirty="0" smtClean="0"/>
              <a:t>We supply from the metabolic water released while energy is obtained from food</a:t>
            </a:r>
            <a:endParaRPr lang="tr-TR" sz="2000" dirty="0"/>
          </a:p>
        </p:txBody>
      </p:sp>
      <p:sp>
        <p:nvSpPr>
          <p:cNvPr id="6" name="İçerik Yer Tutucusu 2"/>
          <p:cNvSpPr txBox="1">
            <a:spLocks/>
          </p:cNvSpPr>
          <p:nvPr/>
        </p:nvSpPr>
        <p:spPr>
          <a:xfrm>
            <a:off x="4643441" y="1154116"/>
            <a:ext cx="4268787" cy="2352675"/>
          </a:xfrm>
          <a:prstGeom prst="rect">
            <a:avLst/>
          </a:prstGeom>
          <a:ln>
            <a:solidFill>
              <a:srgbClr val="FF0000"/>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000" dirty="0" smtClean="0"/>
              <a:t>The water we take into our bodies</a:t>
            </a:r>
            <a:r>
              <a:rPr lang="tr-TR" sz="2000" dirty="0" smtClean="0"/>
              <a:t>;</a:t>
            </a:r>
            <a:endParaRPr lang="tr-TR" sz="2000" dirty="0"/>
          </a:p>
          <a:p>
            <a:pPr lvl="0"/>
            <a:r>
              <a:rPr lang="en-US" sz="2000" dirty="0" smtClean="0"/>
              <a:t>Excreted in urine, sweat, stool</a:t>
            </a:r>
            <a:endParaRPr lang="tr-TR" sz="2000" dirty="0" smtClean="0"/>
          </a:p>
          <a:p>
            <a:pPr lvl="0"/>
            <a:r>
              <a:rPr lang="en-US" sz="2000" dirty="0" smtClean="0"/>
              <a:t>We lose some of it by inhalation. </a:t>
            </a:r>
            <a:endParaRPr lang="tr-TR" sz="2000" dirty="0" smtClean="0"/>
          </a:p>
          <a:p>
            <a:pPr lvl="0"/>
            <a:r>
              <a:rPr lang="en-US" sz="2000" dirty="0" smtClean="0"/>
              <a:t>In hot weather and during excessive physical activity, our water loss increases due to sweating.</a:t>
            </a:r>
            <a:endParaRPr lang="tr-TR" sz="2000" dirty="0"/>
          </a:p>
        </p:txBody>
      </p:sp>
      <p:pic>
        <p:nvPicPr>
          <p:cNvPr id="8" name="Resim 7"/>
          <p:cNvPicPr>
            <a:picLocks noChangeAspect="1"/>
          </p:cNvPicPr>
          <p:nvPr/>
        </p:nvPicPr>
        <p:blipFill rotWithShape="1">
          <a:blip r:embed="rId2" cstate="print">
            <a:extLst>
              <a:ext uri="{28A0092B-C50C-407E-A947-70E740481C1C}">
                <a14:useLocalDpi xmlns="" xmlns:a14="http://schemas.microsoft.com/office/drawing/2010/main" val="0"/>
              </a:ext>
            </a:extLst>
          </a:blip>
          <a:srcRect t="3813" r="3248" b="13788"/>
          <a:stretch/>
        </p:blipFill>
        <p:spPr>
          <a:xfrm>
            <a:off x="3337883" y="6282000"/>
            <a:ext cx="2490460" cy="576000"/>
          </a:xfrm>
          <a:prstGeom prst="rect">
            <a:avLst/>
          </a:prstGeom>
        </p:spPr>
      </p:pic>
      <p:sp>
        <p:nvSpPr>
          <p:cNvPr id="52226" name="AutoShape 2" descr="Türkiye su fakiri′ | YAŞAM | DW | 30.08.201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52228" name="AutoShape 4" descr="Su içmenin faydaları nelerdir? Günde kaç bardak su içmek gerekir? - Son  Dakika Haberler Milliye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52230" name="AutoShape 6" descr="Günlük su tüketimi konusunu blog sayfamızda sizin için inceledi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 name="9 Resim" descr="su.jpg"/>
          <p:cNvPicPr>
            <a:picLocks noChangeAspect="1"/>
          </p:cNvPicPr>
          <p:nvPr/>
        </p:nvPicPr>
        <p:blipFill>
          <a:blip r:embed="rId3"/>
          <a:stretch>
            <a:fillRect/>
          </a:stretch>
        </p:blipFill>
        <p:spPr>
          <a:xfrm>
            <a:off x="3073764" y="4087708"/>
            <a:ext cx="2876550" cy="1590675"/>
          </a:xfrm>
          <a:prstGeom prst="rect">
            <a:avLst/>
          </a:prstGeom>
        </p:spPr>
      </p:pic>
    </p:spTree>
    <p:extLst>
      <p:ext uri="{BB962C8B-B14F-4D97-AF65-F5344CB8AC3E}">
        <p14:creationId xmlns="" xmlns:p14="http://schemas.microsoft.com/office/powerpoint/2010/main" val="684357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up 6"/>
          <p:cNvGrpSpPr>
            <a:grpSpLocks/>
          </p:cNvGrpSpPr>
          <p:nvPr/>
        </p:nvGrpSpPr>
        <p:grpSpPr bwMode="auto">
          <a:xfrm>
            <a:off x="2970216" y="2665416"/>
            <a:ext cx="6084887" cy="4103687"/>
            <a:chOff x="722557" y="567321"/>
            <a:chExt cx="6428020" cy="4464000"/>
          </a:xfrm>
        </p:grpSpPr>
        <p:pic>
          <p:nvPicPr>
            <p:cNvPr id="24582" name="Resim 7"/>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6331078" y="3627321"/>
              <a:ext cx="819499" cy="140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3" name="Resim 8"/>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722557" y="3771321"/>
              <a:ext cx="1124743" cy="126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Resim 9"/>
            <p:cNvPicPr>
              <a:picLocks noChangeAspect="1"/>
            </p:cNvPicPr>
            <p:nvPr/>
          </p:nvPicPr>
          <p:blipFill>
            <a:blip r:embed="rId4"/>
            <a:stretch>
              <a:fillRect/>
            </a:stretch>
          </p:blipFill>
          <p:spPr>
            <a:xfrm>
              <a:off x="1847300" y="567321"/>
              <a:ext cx="4483778" cy="4464000"/>
            </a:xfrm>
            <a:prstGeom prst="ellipse">
              <a:avLst/>
            </a:prstGeom>
          </p:spPr>
        </p:pic>
      </p:grpSp>
      <p:sp>
        <p:nvSpPr>
          <p:cNvPr id="3" name="İçerik Yer Tutucusu 2"/>
          <p:cNvSpPr>
            <a:spLocks noGrp="1"/>
          </p:cNvSpPr>
          <p:nvPr>
            <p:ph idx="1"/>
          </p:nvPr>
        </p:nvSpPr>
        <p:spPr>
          <a:xfrm>
            <a:off x="755654" y="1125541"/>
            <a:ext cx="7561263" cy="4751387"/>
          </a:xfrm>
        </p:spPr>
        <p:txBody>
          <a:bodyPr>
            <a:normAutofit/>
          </a:bodyPr>
          <a:lstStyle/>
          <a:p>
            <a:r>
              <a:rPr lang="en-US" sz="2400" b="1" dirty="0" smtClean="0">
                <a:solidFill>
                  <a:srgbClr val="00B0F0"/>
                </a:solidFill>
              </a:rPr>
              <a:t>1. Milk and dairy products group</a:t>
            </a:r>
            <a:endParaRPr lang="tr-TR" sz="2400" b="1" dirty="0" smtClean="0">
              <a:solidFill>
                <a:srgbClr val="00B0F0"/>
              </a:solidFill>
            </a:endParaRPr>
          </a:p>
          <a:p>
            <a:r>
              <a:rPr lang="en-US" sz="2400" b="1" dirty="0" smtClean="0">
                <a:solidFill>
                  <a:srgbClr val="7030A0"/>
                </a:solidFill>
              </a:rPr>
              <a:t>2. Meat and meat products, chicken, fish, eggs, dried legumes and oilseeds group</a:t>
            </a:r>
            <a:endParaRPr lang="tr-TR" sz="2400" b="1" dirty="0" smtClean="0">
              <a:solidFill>
                <a:srgbClr val="7030A0"/>
              </a:solidFill>
            </a:endParaRPr>
          </a:p>
          <a:p>
            <a:r>
              <a:rPr lang="en-US" sz="2400" b="1" dirty="0" smtClean="0">
                <a:solidFill>
                  <a:srgbClr val="00B050"/>
                </a:solidFill>
              </a:rPr>
              <a:t>3. Vegetables group</a:t>
            </a:r>
            <a:endParaRPr lang="tr-TR" sz="2400" b="1" dirty="0" smtClean="0">
              <a:solidFill>
                <a:srgbClr val="00B050"/>
              </a:solidFill>
            </a:endParaRPr>
          </a:p>
          <a:p>
            <a:r>
              <a:rPr lang="en-US" sz="2400" b="1" dirty="0" smtClean="0">
                <a:solidFill>
                  <a:srgbClr val="EE12C4"/>
                </a:solidFill>
              </a:rPr>
              <a:t>4. Fruits group</a:t>
            </a:r>
            <a:endParaRPr lang="tr-TR" sz="2400" b="1" dirty="0" smtClean="0">
              <a:solidFill>
                <a:srgbClr val="EE12C4"/>
              </a:solidFill>
            </a:endParaRPr>
          </a:p>
          <a:p>
            <a:r>
              <a:rPr lang="en-US" sz="2400" b="1" dirty="0" smtClean="0">
                <a:solidFill>
                  <a:schemeClr val="accent4">
                    <a:lumMod val="75000"/>
                  </a:schemeClr>
                </a:solidFill>
              </a:rPr>
              <a:t>5. Bread and </a:t>
            </a:r>
            <a:r>
              <a:rPr lang="tr-TR" sz="2400" b="1" dirty="0" err="1" smtClean="0">
                <a:solidFill>
                  <a:schemeClr val="accent4">
                    <a:lumMod val="75000"/>
                  </a:schemeClr>
                </a:solidFill>
              </a:rPr>
              <a:t>grain</a:t>
            </a:r>
            <a:r>
              <a:rPr lang="en-US" sz="2400" b="1" dirty="0" smtClean="0">
                <a:solidFill>
                  <a:schemeClr val="accent4">
                    <a:lumMod val="75000"/>
                  </a:schemeClr>
                </a:solidFill>
              </a:rPr>
              <a:t>s group</a:t>
            </a:r>
            <a:endParaRPr lang="tr-TR" sz="2400" b="1" dirty="0">
              <a:solidFill>
                <a:schemeClr val="accent4">
                  <a:lumMod val="75000"/>
                </a:schemeClr>
              </a:solidFill>
            </a:endParaRPr>
          </a:p>
        </p:txBody>
      </p:sp>
      <p:sp>
        <p:nvSpPr>
          <p:cNvPr id="4" name="Başlık 1"/>
          <p:cNvSpPr txBox="1">
            <a:spLocks/>
          </p:cNvSpPr>
          <p:nvPr/>
        </p:nvSpPr>
        <p:spPr>
          <a:xfrm>
            <a:off x="107954" y="115889"/>
            <a:ext cx="8856663" cy="792163"/>
          </a:xfrm>
          <a:prstGeom prst="rect">
            <a:avLst/>
          </a:prstGeom>
          <a:solidFill>
            <a:schemeClr val="accent2">
              <a:lumMod val="20000"/>
              <a:lumOff val="80000"/>
            </a:schemeClr>
          </a:solidFill>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4000" b="1" dirty="0" err="1" smtClean="0">
                <a:solidFill>
                  <a:srgbClr val="FF0000"/>
                </a:solidFill>
                <a:latin typeface="+mn-lt"/>
              </a:rPr>
              <a:t>Food</a:t>
            </a:r>
            <a:r>
              <a:rPr lang="tr-TR" sz="4000" b="1" dirty="0" smtClean="0">
                <a:solidFill>
                  <a:srgbClr val="FF0000"/>
                </a:solidFill>
                <a:latin typeface="+mn-lt"/>
              </a:rPr>
              <a:t> </a:t>
            </a:r>
            <a:r>
              <a:rPr lang="tr-TR" sz="4000" b="1" dirty="0" err="1" smtClean="0">
                <a:solidFill>
                  <a:srgbClr val="FF0000"/>
                </a:solidFill>
                <a:latin typeface="+mn-lt"/>
              </a:rPr>
              <a:t>Groups</a:t>
            </a:r>
            <a:endParaRPr lang="tr-TR" sz="4000" b="1" dirty="0">
              <a:solidFill>
                <a:srgbClr val="FF0000"/>
              </a:solidFill>
              <a:latin typeface="+mn-lt"/>
            </a:endParaRPr>
          </a:p>
        </p:txBody>
      </p:sp>
      <p:pic>
        <p:nvPicPr>
          <p:cNvPr id="11" name="Resim 10"/>
          <p:cNvPicPr>
            <a:picLocks noChangeAspect="1"/>
          </p:cNvPicPr>
          <p:nvPr/>
        </p:nvPicPr>
        <p:blipFill rotWithShape="1">
          <a:blip r:embed="rId5" cstate="print">
            <a:extLst>
              <a:ext uri="{28A0092B-C50C-407E-A947-70E740481C1C}">
                <a14:useLocalDpi xmlns="" xmlns:a14="http://schemas.microsoft.com/office/drawing/2010/main" val="0"/>
              </a:ext>
            </a:extLst>
          </a:blip>
          <a:srcRect t="3813" r="3248" b="13788"/>
          <a:stretch/>
        </p:blipFill>
        <p:spPr>
          <a:xfrm>
            <a:off x="31120" y="6282000"/>
            <a:ext cx="2490460" cy="576000"/>
          </a:xfrm>
          <a:prstGeom prst="rect">
            <a:avLst/>
          </a:prstGeom>
        </p:spPr>
      </p:pic>
    </p:spTree>
    <p:extLst>
      <p:ext uri="{BB962C8B-B14F-4D97-AF65-F5344CB8AC3E}">
        <p14:creationId xmlns="" xmlns:p14="http://schemas.microsoft.com/office/powerpoint/2010/main" val="36026191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Unvan 1"/>
          <p:cNvSpPr>
            <a:spLocks noGrp="1"/>
          </p:cNvSpPr>
          <p:nvPr>
            <p:ph type="title"/>
          </p:nvPr>
        </p:nvSpPr>
        <p:spPr>
          <a:xfrm>
            <a:off x="0" y="227016"/>
            <a:ext cx="9144000" cy="681037"/>
          </a:xfrm>
        </p:spPr>
        <p:txBody>
          <a:bodyPr>
            <a:normAutofit fontScale="90000"/>
          </a:bodyPr>
          <a:lstStyle/>
          <a:p>
            <a:pPr marL="57149" algn="ctr">
              <a:spcBef>
                <a:spcPts val="375"/>
              </a:spcBef>
              <a:buSzPct val="85000"/>
              <a:defRPr/>
            </a:pPr>
            <a:r>
              <a:rPr lang="tr-TR" altLang="tr-TR" dirty="0">
                <a:solidFill>
                  <a:srgbClr val="00B0F0"/>
                </a:solidFill>
                <a:latin typeface="+mn-lt"/>
              </a:rPr>
              <a:t>1. Süt ve ürünleri grubu</a:t>
            </a:r>
          </a:p>
        </p:txBody>
      </p:sp>
      <p:sp>
        <p:nvSpPr>
          <p:cNvPr id="25603" name="İçerik Yer Tutucusu 2"/>
          <p:cNvSpPr>
            <a:spLocks noGrp="1"/>
          </p:cNvSpPr>
          <p:nvPr>
            <p:ph idx="1"/>
          </p:nvPr>
        </p:nvSpPr>
        <p:spPr>
          <a:xfrm>
            <a:off x="395291" y="1019178"/>
            <a:ext cx="5799137" cy="5040313"/>
          </a:xfrm>
        </p:spPr>
        <p:txBody>
          <a:bodyPr/>
          <a:lstStyle/>
          <a:p>
            <a:r>
              <a:rPr lang="tr-TR" altLang="tr-TR" sz="2400">
                <a:solidFill>
                  <a:schemeClr val="tx2"/>
                </a:solidFill>
              </a:rPr>
              <a:t>Süt</a:t>
            </a:r>
          </a:p>
          <a:p>
            <a:r>
              <a:rPr lang="tr-TR" altLang="tr-TR" sz="2400">
                <a:solidFill>
                  <a:schemeClr val="tx2"/>
                </a:solidFill>
              </a:rPr>
              <a:t>Yoğurt</a:t>
            </a:r>
          </a:p>
          <a:p>
            <a:r>
              <a:rPr lang="tr-TR" altLang="tr-TR" sz="2400">
                <a:solidFill>
                  <a:schemeClr val="tx2"/>
                </a:solidFill>
              </a:rPr>
              <a:t>Peynirler </a:t>
            </a:r>
          </a:p>
          <a:p>
            <a:pPr lvl="1"/>
            <a:r>
              <a:rPr lang="tr-TR" altLang="tr-TR" sz="2000">
                <a:solidFill>
                  <a:schemeClr val="tx2"/>
                </a:solidFill>
              </a:rPr>
              <a:t>beyaz peynir, kaşar peynir gibi</a:t>
            </a:r>
          </a:p>
          <a:p>
            <a:r>
              <a:rPr lang="tr-TR" altLang="tr-TR" sz="2400">
                <a:solidFill>
                  <a:schemeClr val="tx2"/>
                </a:solidFill>
              </a:rPr>
              <a:t>Ayran</a:t>
            </a:r>
          </a:p>
          <a:p>
            <a:r>
              <a:rPr lang="tr-TR" altLang="tr-TR" sz="2400">
                <a:solidFill>
                  <a:schemeClr val="tx2"/>
                </a:solidFill>
              </a:rPr>
              <a:t>Kefir</a:t>
            </a:r>
          </a:p>
          <a:p>
            <a:r>
              <a:rPr lang="tr-TR" altLang="tr-TR" sz="2400">
                <a:solidFill>
                  <a:schemeClr val="tx2"/>
                </a:solidFill>
              </a:rPr>
              <a:t>Sütlü tatlılar </a:t>
            </a:r>
          </a:p>
          <a:p>
            <a:pPr lvl="1"/>
            <a:r>
              <a:rPr lang="tr-TR" altLang="tr-TR" sz="2000">
                <a:solidFill>
                  <a:schemeClr val="tx2"/>
                </a:solidFill>
              </a:rPr>
              <a:t>sütlaç, dondurma gibi</a:t>
            </a:r>
          </a:p>
        </p:txBody>
      </p:sp>
      <p:pic>
        <p:nvPicPr>
          <p:cNvPr id="25604" name="Resim 3"/>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5148267" y="1019178"/>
            <a:ext cx="3671887" cy="3357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İçerik Yer Tutucusu 2"/>
          <p:cNvSpPr txBox="1">
            <a:spLocks/>
          </p:cNvSpPr>
          <p:nvPr/>
        </p:nvSpPr>
        <p:spPr bwMode="auto">
          <a:xfrm>
            <a:off x="623889" y="4432302"/>
            <a:ext cx="8101012" cy="1860551"/>
          </a:xfrm>
          <a:prstGeom prst="rect">
            <a:avLst/>
          </a:prstGeom>
          <a:noFill/>
          <a:ln w="12700">
            <a:solidFill>
              <a:srgbClr val="00B0F0"/>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tr-TR" sz="2000" i="1" dirty="0">
                <a:solidFill>
                  <a:srgbClr val="00B0F0"/>
                </a:solidFill>
                <a:latin typeface="+mj-lt"/>
              </a:rPr>
              <a:t>Protein</a:t>
            </a:r>
          </a:p>
          <a:p>
            <a:pPr>
              <a:defRPr/>
            </a:pPr>
            <a:r>
              <a:rPr lang="tr-TR" sz="2000" i="1" dirty="0">
                <a:solidFill>
                  <a:srgbClr val="00B0F0"/>
                </a:solidFill>
                <a:latin typeface="+mj-lt"/>
              </a:rPr>
              <a:t>Kalsiyum</a:t>
            </a:r>
          </a:p>
          <a:p>
            <a:pPr>
              <a:defRPr/>
            </a:pPr>
            <a:r>
              <a:rPr lang="tr-TR" sz="2000" i="1" dirty="0">
                <a:solidFill>
                  <a:srgbClr val="00B0F0"/>
                </a:solidFill>
                <a:latin typeface="+mj-lt"/>
              </a:rPr>
              <a:t>Fosfor</a:t>
            </a:r>
          </a:p>
          <a:p>
            <a:pPr>
              <a:defRPr/>
            </a:pPr>
            <a:r>
              <a:rPr lang="tr-TR" sz="2000" i="1" dirty="0">
                <a:solidFill>
                  <a:srgbClr val="00B0F0"/>
                </a:solidFill>
                <a:latin typeface="+mj-lt"/>
              </a:rPr>
              <a:t>Çinko </a:t>
            </a:r>
          </a:p>
          <a:p>
            <a:pPr>
              <a:defRPr/>
            </a:pPr>
            <a:r>
              <a:rPr lang="tr-TR" sz="2000" i="1" dirty="0">
                <a:solidFill>
                  <a:srgbClr val="00B0F0"/>
                </a:solidFill>
                <a:latin typeface="+mj-lt"/>
              </a:rPr>
              <a:t>B</a:t>
            </a:r>
            <a:r>
              <a:rPr lang="tr-TR" sz="2000" i="1" baseline="-25000" dirty="0">
                <a:solidFill>
                  <a:srgbClr val="00B0F0"/>
                </a:solidFill>
                <a:latin typeface="+mj-lt"/>
              </a:rPr>
              <a:t>1</a:t>
            </a:r>
            <a:r>
              <a:rPr lang="tr-TR" sz="2000" i="1" dirty="0">
                <a:solidFill>
                  <a:srgbClr val="00B0F0"/>
                </a:solidFill>
                <a:latin typeface="+mj-lt"/>
              </a:rPr>
              <a:t>, B</a:t>
            </a:r>
            <a:r>
              <a:rPr lang="tr-TR" sz="2000" i="1" baseline="-25000" dirty="0">
                <a:solidFill>
                  <a:srgbClr val="00B0F0"/>
                </a:solidFill>
                <a:latin typeface="+mj-lt"/>
              </a:rPr>
              <a:t>2</a:t>
            </a:r>
            <a:r>
              <a:rPr lang="tr-TR" sz="2000" i="1" dirty="0">
                <a:solidFill>
                  <a:srgbClr val="00B0F0"/>
                </a:solidFill>
                <a:latin typeface="+mj-lt"/>
              </a:rPr>
              <a:t>, B</a:t>
            </a:r>
            <a:r>
              <a:rPr lang="tr-TR" sz="2000" i="1" baseline="-25000" dirty="0">
                <a:solidFill>
                  <a:srgbClr val="00B0F0"/>
                </a:solidFill>
                <a:latin typeface="+mj-lt"/>
              </a:rPr>
              <a:t>6</a:t>
            </a:r>
            <a:r>
              <a:rPr lang="tr-TR" sz="2000" i="1" dirty="0">
                <a:solidFill>
                  <a:srgbClr val="00B0F0"/>
                </a:solidFill>
                <a:latin typeface="+mj-lt"/>
              </a:rPr>
              <a:t>, B</a:t>
            </a:r>
            <a:r>
              <a:rPr lang="tr-TR" sz="2000" i="1" baseline="-25000" dirty="0">
                <a:solidFill>
                  <a:srgbClr val="00B0F0"/>
                </a:solidFill>
                <a:latin typeface="+mj-lt"/>
              </a:rPr>
              <a:t>12</a:t>
            </a:r>
            <a:r>
              <a:rPr lang="tr-TR" sz="2000" i="1" dirty="0">
                <a:solidFill>
                  <a:srgbClr val="00B0F0"/>
                </a:solidFill>
                <a:latin typeface="+mj-lt"/>
              </a:rPr>
              <a:t> ve niasin olmak üzere birçok besin ögesi için önemli kaynaktır</a:t>
            </a:r>
          </a:p>
        </p:txBody>
      </p:sp>
      <p:pic>
        <p:nvPicPr>
          <p:cNvPr id="8" name="Resim 7"/>
          <p:cNvPicPr>
            <a:picLocks noChangeAspect="1"/>
          </p:cNvPicPr>
          <p:nvPr/>
        </p:nvPicPr>
        <p:blipFill rotWithShape="1">
          <a:blip r:embed="rId3" cstate="print">
            <a:extLst>
              <a:ext uri="{28A0092B-C50C-407E-A947-70E740481C1C}">
                <a14:useLocalDpi xmlns="" xmlns:a14="http://schemas.microsoft.com/office/drawing/2010/main" val="0"/>
              </a:ext>
            </a:extLst>
          </a:blip>
          <a:srcRect t="3813" r="3248" b="13788"/>
          <a:stretch/>
        </p:blipFill>
        <p:spPr>
          <a:xfrm>
            <a:off x="3337883" y="6282000"/>
            <a:ext cx="2490460" cy="576000"/>
          </a:xfrm>
          <a:prstGeom prst="rect">
            <a:avLst/>
          </a:prstGeom>
        </p:spPr>
      </p:pic>
    </p:spTree>
    <p:extLst>
      <p:ext uri="{BB962C8B-B14F-4D97-AF65-F5344CB8AC3E}">
        <p14:creationId xmlns="" xmlns:p14="http://schemas.microsoft.com/office/powerpoint/2010/main" val="298467811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Unvan 1"/>
          <p:cNvSpPr>
            <a:spLocks noGrp="1"/>
          </p:cNvSpPr>
          <p:nvPr>
            <p:ph type="title"/>
          </p:nvPr>
        </p:nvSpPr>
        <p:spPr>
          <a:xfrm>
            <a:off x="468313" y="115891"/>
            <a:ext cx="8229600" cy="1417637"/>
          </a:xfrm>
        </p:spPr>
        <p:txBody>
          <a:bodyPr>
            <a:noAutofit/>
          </a:bodyPr>
          <a:lstStyle/>
          <a:p>
            <a:pPr algn="ctr">
              <a:spcBef>
                <a:spcPts val="375"/>
              </a:spcBef>
              <a:buSzPct val="85000"/>
              <a:defRPr/>
            </a:pPr>
            <a:r>
              <a:rPr lang="tr-TR" altLang="tr-TR" sz="3600" dirty="0">
                <a:solidFill>
                  <a:srgbClr val="7030A0"/>
                </a:solidFill>
                <a:latin typeface="+mn-lt"/>
              </a:rPr>
              <a:t>2. Et ve ürünleri, tavuk, balık, yumurta, kuru baklagiller ile yağlı tohumlar grubu</a:t>
            </a:r>
            <a:endParaRPr lang="tr-TR" altLang="tr-TR" sz="3200" dirty="0">
              <a:solidFill>
                <a:srgbClr val="7030A0"/>
              </a:solidFill>
              <a:latin typeface="+mn-lt"/>
            </a:endParaRPr>
          </a:p>
        </p:txBody>
      </p:sp>
      <p:pic>
        <p:nvPicPr>
          <p:cNvPr id="9" name="Resim 8"/>
          <p:cNvPicPr>
            <a:picLocks noChangeAspect="1"/>
          </p:cNvPicPr>
          <p:nvPr/>
        </p:nvPicPr>
        <p:blipFill rotWithShape="1">
          <a:blip r:embed="rId2" cstate="print">
            <a:extLst>
              <a:ext uri="{28A0092B-C50C-407E-A947-70E740481C1C}">
                <a14:useLocalDpi xmlns="" xmlns:a14="http://schemas.microsoft.com/office/drawing/2010/main" val="0"/>
              </a:ext>
            </a:extLst>
          </a:blip>
          <a:srcRect l="23163" t="22938" r="3059" b="16141"/>
          <a:stretch/>
        </p:blipFill>
        <p:spPr>
          <a:xfrm>
            <a:off x="3923928" y="1461331"/>
            <a:ext cx="5040560" cy="2214920"/>
          </a:xfrm>
          <a:prstGeom prst="ellipse">
            <a:avLst/>
          </a:prstGeom>
        </p:spPr>
      </p:pic>
      <p:sp>
        <p:nvSpPr>
          <p:cNvPr id="26628" name="İçerik Yer Tutucusu 2"/>
          <p:cNvSpPr txBox="1">
            <a:spLocks/>
          </p:cNvSpPr>
          <p:nvPr/>
        </p:nvSpPr>
        <p:spPr bwMode="auto">
          <a:xfrm>
            <a:off x="436566" y="1484316"/>
            <a:ext cx="3775075" cy="432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171450" indent="-171450"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r>
              <a:rPr lang="tr-TR" altLang="tr-TR" sz="2400"/>
              <a:t>Et</a:t>
            </a:r>
          </a:p>
          <a:p>
            <a:r>
              <a:rPr lang="tr-TR" altLang="tr-TR" sz="2400"/>
              <a:t>Tavuk</a:t>
            </a:r>
          </a:p>
          <a:p>
            <a:r>
              <a:rPr lang="tr-TR" altLang="tr-TR" sz="2400"/>
              <a:t>Balık</a:t>
            </a:r>
          </a:p>
          <a:p>
            <a:r>
              <a:rPr lang="tr-TR" altLang="tr-TR" sz="2400"/>
              <a:t>Yumurta</a:t>
            </a:r>
          </a:p>
          <a:p>
            <a:r>
              <a:rPr lang="tr-TR" altLang="tr-TR" sz="2400"/>
              <a:t>Kurubaklagiller </a:t>
            </a:r>
          </a:p>
          <a:p>
            <a:pPr lvl="1"/>
            <a:r>
              <a:rPr lang="tr-TR" altLang="tr-TR" sz="2200"/>
              <a:t>mercimek, fasulye, nohut gibi</a:t>
            </a:r>
          </a:p>
          <a:p>
            <a:r>
              <a:rPr lang="tr-TR" altLang="tr-TR" sz="2400"/>
              <a:t>Yağlı tohumlar </a:t>
            </a:r>
          </a:p>
          <a:p>
            <a:pPr lvl="1"/>
            <a:r>
              <a:rPr lang="tr-TR" altLang="tr-TR" sz="2200"/>
              <a:t>ceviz, fındık, badem gibi</a:t>
            </a:r>
          </a:p>
        </p:txBody>
      </p:sp>
      <p:sp>
        <p:nvSpPr>
          <p:cNvPr id="11" name="İçerik Yer Tutucusu 2"/>
          <p:cNvSpPr txBox="1">
            <a:spLocks/>
          </p:cNvSpPr>
          <p:nvPr/>
        </p:nvSpPr>
        <p:spPr bwMode="auto">
          <a:xfrm>
            <a:off x="4500564" y="3860803"/>
            <a:ext cx="4464051" cy="2397125"/>
          </a:xfrm>
          <a:prstGeom prst="rect">
            <a:avLst/>
          </a:prstGeom>
          <a:noFill/>
          <a:ln w="12700">
            <a:solidFill>
              <a:srgbClr val="7030A0"/>
            </a:solidFill>
            <a:miter lim="800000"/>
            <a:headEnd/>
            <a:tailEnd/>
          </a:ln>
          <a:extLst>
            <a:ext uri="{909E8E84-426E-40DD-AFC4-6F175D3DCCD1}">
              <a14:hiddenFill xmlns="" xmlns:a14="http://schemas.microsoft.com/office/drawing/2010/main">
                <a:solidFill>
                  <a:srgbClr val="FFFFFF"/>
                </a:solidFill>
              </a14:hiddenFill>
            </a:ext>
          </a:extLst>
        </p:spPr>
        <p:txBody>
          <a:bodyPr anchor="ctr">
            <a:normAutofit fontScale="92500" lnSpcReduction="20000"/>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tr-TR" i="1" dirty="0">
                <a:solidFill>
                  <a:srgbClr val="7030A0"/>
                </a:solidFill>
                <a:latin typeface="+mj-lt"/>
              </a:rPr>
              <a:t>Protein</a:t>
            </a:r>
          </a:p>
          <a:p>
            <a:pPr>
              <a:defRPr/>
            </a:pPr>
            <a:r>
              <a:rPr lang="tr-TR" i="1" dirty="0">
                <a:solidFill>
                  <a:srgbClr val="7030A0"/>
                </a:solidFill>
                <a:latin typeface="+mj-lt"/>
              </a:rPr>
              <a:t>Demir</a:t>
            </a:r>
          </a:p>
          <a:p>
            <a:pPr>
              <a:defRPr/>
            </a:pPr>
            <a:r>
              <a:rPr lang="tr-TR" i="1" dirty="0">
                <a:solidFill>
                  <a:srgbClr val="7030A0"/>
                </a:solidFill>
                <a:latin typeface="+mj-lt"/>
              </a:rPr>
              <a:t>Çinko</a:t>
            </a:r>
          </a:p>
          <a:p>
            <a:pPr>
              <a:defRPr/>
            </a:pPr>
            <a:r>
              <a:rPr lang="tr-TR" i="1" dirty="0">
                <a:solidFill>
                  <a:srgbClr val="7030A0"/>
                </a:solidFill>
                <a:latin typeface="+mj-lt"/>
              </a:rPr>
              <a:t>Fosfor</a:t>
            </a:r>
          </a:p>
          <a:p>
            <a:pPr>
              <a:defRPr/>
            </a:pPr>
            <a:r>
              <a:rPr lang="tr-TR" i="1" dirty="0">
                <a:solidFill>
                  <a:srgbClr val="7030A0"/>
                </a:solidFill>
                <a:latin typeface="+mj-lt"/>
              </a:rPr>
              <a:t>Magnezyum gibi mineraller ile </a:t>
            </a:r>
          </a:p>
          <a:p>
            <a:pPr>
              <a:defRPr/>
            </a:pPr>
            <a:r>
              <a:rPr lang="tr-TR" i="1" dirty="0">
                <a:solidFill>
                  <a:srgbClr val="7030A0"/>
                </a:solidFill>
                <a:latin typeface="+mj-lt"/>
              </a:rPr>
              <a:t>B</a:t>
            </a:r>
            <a:r>
              <a:rPr lang="tr-TR" i="1" baseline="-25000" dirty="0">
                <a:solidFill>
                  <a:srgbClr val="7030A0"/>
                </a:solidFill>
                <a:latin typeface="+mj-lt"/>
              </a:rPr>
              <a:t>1</a:t>
            </a:r>
            <a:r>
              <a:rPr lang="tr-TR" i="1" dirty="0">
                <a:solidFill>
                  <a:srgbClr val="7030A0"/>
                </a:solidFill>
                <a:latin typeface="+mj-lt"/>
              </a:rPr>
              <a:t>, B</a:t>
            </a:r>
            <a:r>
              <a:rPr lang="tr-TR" i="1" baseline="-25000" dirty="0">
                <a:solidFill>
                  <a:srgbClr val="7030A0"/>
                </a:solidFill>
                <a:latin typeface="+mj-lt"/>
              </a:rPr>
              <a:t>6</a:t>
            </a:r>
            <a:r>
              <a:rPr lang="tr-TR" i="1" dirty="0">
                <a:solidFill>
                  <a:srgbClr val="7030A0"/>
                </a:solidFill>
                <a:latin typeface="+mj-lt"/>
              </a:rPr>
              <a:t>, B</a:t>
            </a:r>
            <a:r>
              <a:rPr lang="tr-TR" i="1" baseline="-25000" dirty="0">
                <a:solidFill>
                  <a:srgbClr val="7030A0"/>
                </a:solidFill>
                <a:latin typeface="+mj-lt"/>
              </a:rPr>
              <a:t>12</a:t>
            </a:r>
            <a:r>
              <a:rPr lang="tr-TR" i="1" dirty="0">
                <a:solidFill>
                  <a:srgbClr val="7030A0"/>
                </a:solidFill>
                <a:latin typeface="+mj-lt"/>
              </a:rPr>
              <a:t> ve A vitamini kaynağıdır</a:t>
            </a:r>
          </a:p>
          <a:p>
            <a:pPr lvl="1">
              <a:defRPr/>
            </a:pPr>
            <a:r>
              <a:rPr lang="tr-TR" i="1" dirty="0">
                <a:solidFill>
                  <a:srgbClr val="7030A0"/>
                </a:solidFill>
                <a:latin typeface="+mj-lt"/>
              </a:rPr>
              <a:t>B</a:t>
            </a:r>
            <a:r>
              <a:rPr lang="tr-TR" i="1" baseline="-25000" dirty="0">
                <a:solidFill>
                  <a:srgbClr val="7030A0"/>
                </a:solidFill>
                <a:latin typeface="+mj-lt"/>
              </a:rPr>
              <a:t>12</a:t>
            </a:r>
            <a:r>
              <a:rPr lang="tr-TR" i="1" dirty="0">
                <a:solidFill>
                  <a:srgbClr val="7030A0"/>
                </a:solidFill>
                <a:latin typeface="+mj-lt"/>
              </a:rPr>
              <a:t> vitamini ise sadece hayvansal kaynaklı besinlerde bulunur</a:t>
            </a:r>
          </a:p>
        </p:txBody>
      </p:sp>
      <p:pic>
        <p:nvPicPr>
          <p:cNvPr id="8" name="Resim 7"/>
          <p:cNvPicPr>
            <a:picLocks noChangeAspect="1"/>
          </p:cNvPicPr>
          <p:nvPr/>
        </p:nvPicPr>
        <p:blipFill rotWithShape="1">
          <a:blip r:embed="rId3" cstate="print">
            <a:extLst>
              <a:ext uri="{28A0092B-C50C-407E-A947-70E740481C1C}">
                <a14:useLocalDpi xmlns="" xmlns:a14="http://schemas.microsoft.com/office/drawing/2010/main" val="0"/>
              </a:ext>
            </a:extLst>
          </a:blip>
          <a:srcRect t="3813" r="3248" b="13788"/>
          <a:stretch/>
        </p:blipFill>
        <p:spPr>
          <a:xfrm>
            <a:off x="3337883" y="6282000"/>
            <a:ext cx="2490460" cy="576000"/>
          </a:xfrm>
          <a:prstGeom prst="rect">
            <a:avLst/>
          </a:prstGeom>
        </p:spPr>
      </p:pic>
    </p:spTree>
    <p:extLst>
      <p:ext uri="{BB962C8B-B14F-4D97-AF65-F5344CB8AC3E}">
        <p14:creationId xmlns="" xmlns:p14="http://schemas.microsoft.com/office/powerpoint/2010/main" val="128405651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15891"/>
            <a:ext cx="8229600" cy="928687"/>
          </a:xfrm>
        </p:spPr>
        <p:txBody>
          <a:bodyPr>
            <a:normAutofit/>
          </a:bodyPr>
          <a:lstStyle/>
          <a:p>
            <a:pPr algn="ctr">
              <a:spcBef>
                <a:spcPts val="375"/>
              </a:spcBef>
              <a:buSzPct val="85000"/>
              <a:defRPr/>
            </a:pPr>
            <a:r>
              <a:rPr lang="tr-TR" altLang="tr-TR" sz="4000" dirty="0">
                <a:solidFill>
                  <a:srgbClr val="00B050"/>
                </a:solidFill>
                <a:latin typeface="+mn-lt"/>
              </a:rPr>
              <a:t>3. Sebzeler grubu</a:t>
            </a:r>
          </a:p>
        </p:txBody>
      </p:sp>
      <p:sp>
        <p:nvSpPr>
          <p:cNvPr id="27650" name="İçerik Yer Tutucusu 2"/>
          <p:cNvSpPr>
            <a:spLocks noGrp="1"/>
          </p:cNvSpPr>
          <p:nvPr>
            <p:ph idx="1"/>
          </p:nvPr>
        </p:nvSpPr>
        <p:spPr>
          <a:xfrm>
            <a:off x="457200" y="1379542"/>
            <a:ext cx="8229600" cy="4746625"/>
          </a:xfrm>
        </p:spPr>
        <p:txBody>
          <a:bodyPr/>
          <a:lstStyle/>
          <a:p>
            <a:pPr marL="0" indent="0">
              <a:buNone/>
            </a:pPr>
            <a:r>
              <a:rPr lang="tr-TR" altLang="tr-TR" sz="2400"/>
              <a:t>Tüm sebzeler </a:t>
            </a:r>
          </a:p>
        </p:txBody>
      </p:sp>
      <p:pic>
        <p:nvPicPr>
          <p:cNvPr id="27651" name="Resim 3"/>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5124453" y="4151316"/>
            <a:ext cx="1463675" cy="1423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52" name="Resim 9"/>
          <p:cNvPicPr>
            <a:picLocks noChangeAspect="1"/>
          </p:cNvPicPr>
          <p:nvPr/>
        </p:nvPicPr>
        <p:blipFill>
          <a:blip r:embed="rId3">
            <a:extLst>
              <a:ext uri="{28A0092B-C50C-407E-A947-70E740481C1C}">
                <a14:useLocalDpi xmlns="" xmlns:a14="http://schemas.microsoft.com/office/drawing/2010/main" val="0"/>
              </a:ext>
            </a:extLst>
          </a:blip>
          <a:srcRect l="5461" t="6950" r="5461" b="13251"/>
          <a:stretch>
            <a:fillRect/>
          </a:stretch>
        </p:blipFill>
        <p:spPr bwMode="auto">
          <a:xfrm>
            <a:off x="6075365" y="5729289"/>
            <a:ext cx="1025525" cy="952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53" name="Resim 8"/>
          <p:cNvPicPr>
            <a:picLocks noChangeAspect="1"/>
          </p:cNvPicPr>
          <p:nvPr/>
        </p:nvPicPr>
        <p:blipFill>
          <a:blip r:embed="rId4">
            <a:extLst>
              <a:ext uri="{28A0092B-C50C-407E-A947-70E740481C1C}">
                <a14:useLocalDpi xmlns="" xmlns:a14="http://schemas.microsoft.com/office/drawing/2010/main" val="0"/>
              </a:ext>
            </a:extLst>
          </a:blip>
          <a:srcRect l="6377" t="4851" r="6377" b="8000"/>
          <a:stretch>
            <a:fillRect/>
          </a:stretch>
        </p:blipFill>
        <p:spPr bwMode="auto">
          <a:xfrm>
            <a:off x="6869114" y="1044576"/>
            <a:ext cx="1497012" cy="11509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54" name="Resim 7"/>
          <p:cNvPicPr>
            <a:picLocks noChangeAspect="1"/>
          </p:cNvPicPr>
          <p:nvPr/>
        </p:nvPicPr>
        <p:blipFill>
          <a:blip r:embed="rId5">
            <a:extLst>
              <a:ext uri="{28A0092B-C50C-407E-A947-70E740481C1C}">
                <a14:useLocalDpi xmlns="" xmlns:a14="http://schemas.microsoft.com/office/drawing/2010/main" val="0"/>
              </a:ext>
            </a:extLst>
          </a:blip>
          <a:srcRect l="10713" t="6358" r="9911" b="12460"/>
          <a:stretch>
            <a:fillRect/>
          </a:stretch>
        </p:blipFill>
        <p:spPr bwMode="auto">
          <a:xfrm>
            <a:off x="7134225" y="3060701"/>
            <a:ext cx="1893888" cy="1938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55" name="Resim 6"/>
          <p:cNvPicPr>
            <a:picLocks noChangeAspect="1"/>
          </p:cNvPicPr>
          <p:nvPr/>
        </p:nvPicPr>
        <p:blipFill>
          <a:blip r:embed="rId6">
            <a:extLst>
              <a:ext uri="{28A0092B-C50C-407E-A947-70E740481C1C}">
                <a14:useLocalDpi xmlns="" xmlns:a14="http://schemas.microsoft.com/office/drawing/2010/main" val="0"/>
              </a:ext>
            </a:extLst>
          </a:blip>
          <a:srcRect l="9962" t="10568" r="8340" b="10439"/>
          <a:stretch>
            <a:fillRect/>
          </a:stretch>
        </p:blipFill>
        <p:spPr bwMode="auto">
          <a:xfrm>
            <a:off x="7597776" y="5030791"/>
            <a:ext cx="1366839" cy="1000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57" name="Picture 2" descr="gÃ¼len yÃ¼z emoji ile ilgili gÃ¶rsel sonucu"/>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2203454" y="1306516"/>
            <a:ext cx="504825" cy="503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58" name="Resim 4"/>
          <p:cNvPicPr>
            <a:picLocks noChangeAspect="1"/>
          </p:cNvPicPr>
          <p:nvPr/>
        </p:nvPicPr>
        <p:blipFill>
          <a:blip r:embed="rId8">
            <a:extLst>
              <a:ext uri="{28A0092B-C50C-407E-A947-70E740481C1C}">
                <a14:useLocalDpi xmlns="" xmlns:a14="http://schemas.microsoft.com/office/drawing/2010/main" val="0"/>
              </a:ext>
            </a:extLst>
          </a:blip>
          <a:srcRect l="7784" t="18752" r="6612" b="15346"/>
          <a:stretch>
            <a:fillRect/>
          </a:stretch>
        </p:blipFill>
        <p:spPr bwMode="auto">
          <a:xfrm>
            <a:off x="7248526" y="6067429"/>
            <a:ext cx="831851" cy="530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59" name="Resim 5"/>
          <p:cNvPicPr>
            <a:picLocks noChangeAspect="1"/>
          </p:cNvPicPr>
          <p:nvPr/>
        </p:nvPicPr>
        <p:blipFill>
          <a:blip r:embed="rId9">
            <a:extLst>
              <a:ext uri="{28A0092B-C50C-407E-A947-70E740481C1C}">
                <a14:useLocalDpi xmlns="" xmlns:a14="http://schemas.microsoft.com/office/drawing/2010/main" val="0"/>
              </a:ext>
            </a:extLst>
          </a:blip>
          <a:srcRect l="5858" t="25282" r="9332" b="11966"/>
          <a:stretch>
            <a:fillRect/>
          </a:stretch>
        </p:blipFill>
        <p:spPr bwMode="auto">
          <a:xfrm rot="1503252">
            <a:off x="4791075" y="3192466"/>
            <a:ext cx="1981200" cy="896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60" name="Resim 10"/>
          <p:cNvPicPr>
            <a:picLocks noChangeAspect="1"/>
          </p:cNvPicPr>
          <p:nvPr/>
        </p:nvPicPr>
        <p:blipFill>
          <a:blip r:embed="rId10">
            <a:extLst>
              <a:ext uri="{28A0092B-C50C-407E-A947-70E740481C1C}">
                <a14:useLocalDpi xmlns="" xmlns:a14="http://schemas.microsoft.com/office/drawing/2010/main" val="0"/>
              </a:ext>
            </a:extLst>
          </a:blip>
          <a:srcRect l="8353" t="3123" r="10062" b="7970"/>
          <a:stretch>
            <a:fillRect/>
          </a:stretch>
        </p:blipFill>
        <p:spPr bwMode="auto">
          <a:xfrm>
            <a:off x="6483351" y="2251075"/>
            <a:ext cx="992188" cy="1079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61" name="Resim 11"/>
          <p:cNvPicPr>
            <a:picLocks noChangeAspect="1"/>
          </p:cNvPicPr>
          <p:nvPr/>
        </p:nvPicPr>
        <p:blipFill>
          <a:blip r:embed="rId11">
            <a:extLst>
              <a:ext uri="{28A0092B-C50C-407E-A947-70E740481C1C}">
                <a14:useLocalDpi xmlns="" xmlns:a14="http://schemas.microsoft.com/office/drawing/2010/main" val="0"/>
              </a:ext>
            </a:extLst>
          </a:blip>
          <a:srcRect l="9276" t="4851" r="6677" b="5901"/>
          <a:stretch>
            <a:fillRect/>
          </a:stretch>
        </p:blipFill>
        <p:spPr bwMode="auto">
          <a:xfrm>
            <a:off x="4519617" y="1117603"/>
            <a:ext cx="1963737" cy="171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62" name="Resim 12"/>
          <p:cNvPicPr>
            <a:picLocks noChangeAspect="1"/>
          </p:cNvPicPr>
          <p:nvPr/>
        </p:nvPicPr>
        <p:blipFill>
          <a:blip r:embed="rId12">
            <a:extLst>
              <a:ext uri="{28A0092B-C50C-407E-A947-70E740481C1C}">
                <a14:useLocalDpi xmlns="" xmlns:a14="http://schemas.microsoft.com/office/drawing/2010/main" val="0"/>
              </a:ext>
            </a:extLst>
          </a:blip>
          <a:srcRect/>
          <a:stretch>
            <a:fillRect/>
          </a:stretch>
        </p:blipFill>
        <p:spPr bwMode="auto">
          <a:xfrm>
            <a:off x="4049717" y="5540378"/>
            <a:ext cx="1952625" cy="1300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İçerik Yer Tutucusu 2"/>
          <p:cNvSpPr txBox="1">
            <a:spLocks/>
          </p:cNvSpPr>
          <p:nvPr/>
        </p:nvSpPr>
        <p:spPr bwMode="auto">
          <a:xfrm>
            <a:off x="242891" y="2566989"/>
            <a:ext cx="4389437" cy="2925763"/>
          </a:xfrm>
          <a:prstGeom prst="rect">
            <a:avLst/>
          </a:prstGeom>
          <a:noFill/>
          <a:ln w="9525">
            <a:solidFill>
              <a:srgbClr val="00B050"/>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tr-TR" i="1" dirty="0">
                <a:solidFill>
                  <a:srgbClr val="00B050"/>
                </a:solidFill>
                <a:latin typeface="+mj-lt"/>
              </a:rPr>
              <a:t>Bileşimlerinin önemli bir kısmı sudur</a:t>
            </a:r>
          </a:p>
          <a:p>
            <a:pPr>
              <a:defRPr/>
            </a:pPr>
            <a:r>
              <a:rPr lang="tr-TR" i="1" dirty="0">
                <a:solidFill>
                  <a:srgbClr val="00B050"/>
                </a:solidFill>
                <a:latin typeface="+mj-lt"/>
              </a:rPr>
              <a:t>Mineraller ve vitaminler bakımından zengindir </a:t>
            </a:r>
          </a:p>
          <a:p>
            <a:pPr lvl="1">
              <a:defRPr/>
            </a:pPr>
            <a:r>
              <a:rPr lang="tr-TR" i="1" dirty="0">
                <a:solidFill>
                  <a:srgbClr val="00B050"/>
                </a:solidFill>
                <a:latin typeface="+mj-lt"/>
              </a:rPr>
              <a:t>özellikle folat (folik asit)</a:t>
            </a:r>
          </a:p>
          <a:p>
            <a:pPr lvl="1">
              <a:defRPr/>
            </a:pPr>
            <a:r>
              <a:rPr lang="tr-TR" i="1" dirty="0">
                <a:solidFill>
                  <a:srgbClr val="00B050"/>
                </a:solidFill>
                <a:latin typeface="+mj-lt"/>
              </a:rPr>
              <a:t>A vitaminin ön ögesi olan beta-karoten</a:t>
            </a:r>
          </a:p>
          <a:p>
            <a:pPr lvl="1">
              <a:defRPr/>
            </a:pPr>
            <a:r>
              <a:rPr lang="tr-TR" i="1" dirty="0">
                <a:solidFill>
                  <a:srgbClr val="00B050"/>
                </a:solidFill>
                <a:latin typeface="+mj-lt"/>
              </a:rPr>
              <a:t>E, C, B</a:t>
            </a:r>
            <a:r>
              <a:rPr lang="tr-TR" i="1" baseline="-25000" dirty="0">
                <a:solidFill>
                  <a:srgbClr val="00B050"/>
                </a:solidFill>
                <a:latin typeface="+mj-lt"/>
              </a:rPr>
              <a:t>2</a:t>
            </a:r>
            <a:r>
              <a:rPr lang="tr-TR" i="1" dirty="0">
                <a:solidFill>
                  <a:srgbClr val="00B050"/>
                </a:solidFill>
                <a:latin typeface="+mj-lt"/>
              </a:rPr>
              <a:t> vitamini</a:t>
            </a:r>
          </a:p>
          <a:p>
            <a:pPr lvl="1">
              <a:defRPr/>
            </a:pPr>
            <a:r>
              <a:rPr lang="tr-TR" i="1" dirty="0">
                <a:solidFill>
                  <a:srgbClr val="00B050"/>
                </a:solidFill>
                <a:latin typeface="+mj-lt"/>
              </a:rPr>
              <a:t>kalsiyum, potasyum, demir, magnezyum</a:t>
            </a:r>
          </a:p>
          <a:p>
            <a:pPr>
              <a:defRPr/>
            </a:pPr>
            <a:r>
              <a:rPr lang="tr-TR" i="1" dirty="0">
                <a:solidFill>
                  <a:srgbClr val="00B050"/>
                </a:solidFill>
                <a:latin typeface="+mj-lt"/>
              </a:rPr>
              <a:t>Posa ve diğer antioksidan özellikte olan bileşiklerden zengindir</a:t>
            </a:r>
          </a:p>
        </p:txBody>
      </p:sp>
      <p:pic>
        <p:nvPicPr>
          <p:cNvPr id="27664" name="Resim 16"/>
          <p:cNvPicPr>
            <a:picLocks noChangeAspect="1"/>
          </p:cNvPicPr>
          <p:nvPr/>
        </p:nvPicPr>
        <p:blipFill>
          <a:blip r:embed="rId13">
            <a:extLst>
              <a:ext uri="{28A0092B-C50C-407E-A947-70E740481C1C}">
                <a14:useLocalDpi xmlns="" xmlns:a14="http://schemas.microsoft.com/office/drawing/2010/main" val="0"/>
              </a:ext>
            </a:extLst>
          </a:blip>
          <a:srcRect l="-2" t="38274" r="41701"/>
          <a:stretch>
            <a:fillRect/>
          </a:stretch>
        </p:blipFill>
        <p:spPr bwMode="auto">
          <a:xfrm>
            <a:off x="7854953" y="1785939"/>
            <a:ext cx="1217613" cy="8191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Resim 18"/>
          <p:cNvPicPr>
            <a:picLocks noChangeAspect="1"/>
          </p:cNvPicPr>
          <p:nvPr/>
        </p:nvPicPr>
        <p:blipFill rotWithShape="1">
          <a:blip r:embed="rId14" cstate="print">
            <a:extLst>
              <a:ext uri="{28A0092B-C50C-407E-A947-70E740481C1C}">
                <a14:useLocalDpi xmlns="" xmlns:a14="http://schemas.microsoft.com/office/drawing/2010/main" val="0"/>
              </a:ext>
            </a:extLst>
          </a:blip>
          <a:srcRect t="3813" r="3248" b="13788"/>
          <a:stretch/>
        </p:blipFill>
        <p:spPr>
          <a:xfrm>
            <a:off x="32708" y="6282000"/>
            <a:ext cx="2490460" cy="576000"/>
          </a:xfrm>
          <a:prstGeom prst="rect">
            <a:avLst/>
          </a:prstGeom>
        </p:spPr>
      </p:pic>
    </p:spTree>
    <p:extLst>
      <p:ext uri="{BB962C8B-B14F-4D97-AF65-F5344CB8AC3E}">
        <p14:creationId xmlns="" xmlns:p14="http://schemas.microsoft.com/office/powerpoint/2010/main" val="184274423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8674" name="Resim 7"/>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rot="20652661">
            <a:off x="4887913" y="1027115"/>
            <a:ext cx="3048000" cy="1885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Unvan 1"/>
          <p:cNvSpPr>
            <a:spLocks noGrp="1"/>
          </p:cNvSpPr>
          <p:nvPr>
            <p:ph type="title"/>
          </p:nvPr>
        </p:nvSpPr>
        <p:spPr>
          <a:xfrm>
            <a:off x="457200" y="115889"/>
            <a:ext cx="8229600" cy="919163"/>
          </a:xfrm>
        </p:spPr>
        <p:txBody>
          <a:bodyPr>
            <a:normAutofit/>
          </a:bodyPr>
          <a:lstStyle/>
          <a:p>
            <a:pPr algn="ctr">
              <a:spcBef>
                <a:spcPts val="375"/>
              </a:spcBef>
              <a:buSzPct val="85000"/>
              <a:defRPr/>
            </a:pPr>
            <a:r>
              <a:rPr lang="tr-TR" altLang="tr-TR" sz="4000" dirty="0">
                <a:solidFill>
                  <a:srgbClr val="FF00FF"/>
                </a:solidFill>
                <a:latin typeface="+mn-lt"/>
              </a:rPr>
              <a:t>4. Meyveler grubu</a:t>
            </a:r>
          </a:p>
        </p:txBody>
      </p:sp>
      <p:sp>
        <p:nvSpPr>
          <p:cNvPr id="28675" name="İçerik Yer Tutucusu 2"/>
          <p:cNvSpPr>
            <a:spLocks noGrp="1"/>
          </p:cNvSpPr>
          <p:nvPr>
            <p:ph idx="1"/>
          </p:nvPr>
        </p:nvSpPr>
        <p:spPr>
          <a:xfrm>
            <a:off x="457200" y="1379542"/>
            <a:ext cx="8229600" cy="4746625"/>
          </a:xfrm>
        </p:spPr>
        <p:txBody>
          <a:bodyPr/>
          <a:lstStyle/>
          <a:p>
            <a:pPr marL="0" indent="0">
              <a:buNone/>
            </a:pPr>
            <a:r>
              <a:rPr lang="tr-TR" altLang="tr-TR" sz="2400"/>
              <a:t>Tüm meyveler </a:t>
            </a:r>
          </a:p>
        </p:txBody>
      </p:sp>
      <p:pic>
        <p:nvPicPr>
          <p:cNvPr id="28676" name="Resim 8"/>
          <p:cNvPicPr>
            <a:picLocks noChangeAspect="1"/>
          </p:cNvPicPr>
          <p:nvPr/>
        </p:nvPicPr>
        <p:blipFill>
          <a:blip r:embed="rId3">
            <a:extLst>
              <a:ext uri="{28A0092B-C50C-407E-A947-70E740481C1C}">
                <a14:useLocalDpi xmlns="" xmlns:a14="http://schemas.microsoft.com/office/drawing/2010/main" val="0"/>
              </a:ext>
            </a:extLst>
          </a:blip>
          <a:srcRect l="12199" t="6024" r="14563" b="6024"/>
          <a:stretch>
            <a:fillRect/>
          </a:stretch>
        </p:blipFill>
        <p:spPr bwMode="auto">
          <a:xfrm>
            <a:off x="3468691" y="5476877"/>
            <a:ext cx="1190625" cy="1381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677" name="Resim 5"/>
          <p:cNvPicPr>
            <a:picLocks noChangeAspect="1"/>
          </p:cNvPicPr>
          <p:nvPr/>
        </p:nvPicPr>
        <p:blipFill>
          <a:blip r:embed="rId4" cstate="print">
            <a:extLst>
              <a:ext uri="{28A0092B-C50C-407E-A947-70E740481C1C}">
                <a14:useLocalDpi xmlns="" xmlns:a14="http://schemas.microsoft.com/office/drawing/2010/main" val="0"/>
              </a:ext>
            </a:extLst>
          </a:blip>
          <a:srcRect l="19574" t="14542" r="21706" b="13087"/>
          <a:stretch>
            <a:fillRect/>
          </a:stretch>
        </p:blipFill>
        <p:spPr bwMode="auto">
          <a:xfrm>
            <a:off x="4927600" y="5551488"/>
            <a:ext cx="1081088"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679" name="Picture 2" descr="gÃ¼len yÃ¼z emoji ile ilgili gÃ¶rsel sonucu"/>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2406651" y="1306516"/>
            <a:ext cx="503239" cy="503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İçerik Yer Tutucusu 2"/>
          <p:cNvSpPr txBox="1">
            <a:spLocks/>
          </p:cNvSpPr>
          <p:nvPr/>
        </p:nvSpPr>
        <p:spPr bwMode="auto">
          <a:xfrm>
            <a:off x="231776" y="2225676"/>
            <a:ext cx="4540251" cy="2928939"/>
          </a:xfrm>
          <a:prstGeom prst="rect">
            <a:avLst/>
          </a:prstGeom>
          <a:noFill/>
          <a:ln w="9525">
            <a:solidFill>
              <a:srgbClr val="FF00FF"/>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tr-TR" i="1" dirty="0">
                <a:solidFill>
                  <a:srgbClr val="FF00FF"/>
                </a:solidFill>
                <a:latin typeface="+mj-lt"/>
              </a:rPr>
              <a:t>Bileşimlerinin önemli bir kısmı sudur</a:t>
            </a:r>
          </a:p>
          <a:p>
            <a:pPr>
              <a:defRPr/>
            </a:pPr>
            <a:r>
              <a:rPr lang="tr-TR" i="1" dirty="0">
                <a:solidFill>
                  <a:srgbClr val="FF00FF"/>
                </a:solidFill>
                <a:latin typeface="+mj-lt"/>
              </a:rPr>
              <a:t>Mineraller ve vitaminler bakımından zengindir </a:t>
            </a:r>
          </a:p>
          <a:p>
            <a:pPr lvl="1">
              <a:defRPr/>
            </a:pPr>
            <a:r>
              <a:rPr lang="tr-TR" i="1" dirty="0">
                <a:solidFill>
                  <a:srgbClr val="FF00FF"/>
                </a:solidFill>
                <a:latin typeface="+mj-lt"/>
              </a:rPr>
              <a:t>özellikle folat (folik asit)</a:t>
            </a:r>
          </a:p>
          <a:p>
            <a:pPr lvl="1">
              <a:defRPr/>
            </a:pPr>
            <a:r>
              <a:rPr lang="tr-TR" i="1" dirty="0">
                <a:solidFill>
                  <a:srgbClr val="FF00FF"/>
                </a:solidFill>
                <a:latin typeface="+mj-lt"/>
              </a:rPr>
              <a:t>A vitaminin ön ögesi olan beta-karoten</a:t>
            </a:r>
          </a:p>
          <a:p>
            <a:pPr lvl="1">
              <a:defRPr/>
            </a:pPr>
            <a:r>
              <a:rPr lang="tr-TR" i="1" dirty="0">
                <a:solidFill>
                  <a:srgbClr val="FF00FF"/>
                </a:solidFill>
                <a:latin typeface="+mj-lt"/>
              </a:rPr>
              <a:t>E, C, B</a:t>
            </a:r>
            <a:r>
              <a:rPr lang="tr-TR" i="1" baseline="-25000" dirty="0">
                <a:solidFill>
                  <a:srgbClr val="FF00FF"/>
                </a:solidFill>
                <a:latin typeface="+mj-lt"/>
              </a:rPr>
              <a:t>2</a:t>
            </a:r>
            <a:r>
              <a:rPr lang="tr-TR" i="1" dirty="0">
                <a:solidFill>
                  <a:srgbClr val="FF00FF"/>
                </a:solidFill>
                <a:latin typeface="+mj-lt"/>
              </a:rPr>
              <a:t> vitamini</a:t>
            </a:r>
          </a:p>
          <a:p>
            <a:pPr lvl="1">
              <a:defRPr/>
            </a:pPr>
            <a:r>
              <a:rPr lang="tr-TR" i="1" dirty="0">
                <a:solidFill>
                  <a:srgbClr val="FF00FF"/>
                </a:solidFill>
                <a:latin typeface="+mj-lt"/>
              </a:rPr>
              <a:t>kalsiyum, potasyum, demir, magnezyum</a:t>
            </a:r>
          </a:p>
          <a:p>
            <a:pPr>
              <a:defRPr/>
            </a:pPr>
            <a:r>
              <a:rPr lang="tr-TR" i="1" dirty="0">
                <a:solidFill>
                  <a:srgbClr val="FF00FF"/>
                </a:solidFill>
                <a:latin typeface="+mj-lt"/>
              </a:rPr>
              <a:t>Posa ve diğer antioksidan özellikte olan bileşiklerden zengindir</a:t>
            </a:r>
          </a:p>
        </p:txBody>
      </p:sp>
      <p:pic>
        <p:nvPicPr>
          <p:cNvPr id="28681" name="Resim 2"/>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238378" y="5961066"/>
            <a:ext cx="955675" cy="896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682" name="Resim 3"/>
          <p:cNvPicPr>
            <a:picLocks noChangeAspect="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580317" y="284165"/>
            <a:ext cx="1520825" cy="2281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683" name="Resim 10"/>
          <p:cNvPicPr>
            <a:picLocks noChangeAspect="1"/>
          </p:cNvPicPr>
          <p:nvPr/>
        </p:nvPicPr>
        <p:blipFill>
          <a:blip r:embed="rId8">
            <a:extLst>
              <a:ext uri="{28A0092B-C50C-407E-A947-70E740481C1C}">
                <a14:useLocalDpi xmlns="" xmlns:a14="http://schemas.microsoft.com/office/drawing/2010/main" val="0"/>
              </a:ext>
            </a:extLst>
          </a:blip>
          <a:srcRect l="7475" t="9267" r="7475" b="9267"/>
          <a:stretch>
            <a:fillRect/>
          </a:stretch>
        </p:blipFill>
        <p:spPr bwMode="auto">
          <a:xfrm>
            <a:off x="363541" y="5772153"/>
            <a:ext cx="1855787" cy="1031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684" name="Resim 6"/>
          <p:cNvPicPr>
            <a:picLocks noChangeAspect="1"/>
          </p:cNvPicPr>
          <p:nvPr/>
        </p:nvPicPr>
        <p:blipFill>
          <a:blip r:embed="rId9" cstate="print">
            <a:extLst>
              <a:ext uri="{28A0092B-C50C-407E-A947-70E740481C1C}">
                <a14:useLocalDpi xmlns="" xmlns:a14="http://schemas.microsoft.com/office/drawing/2010/main" val="0"/>
              </a:ext>
            </a:extLst>
          </a:blip>
          <a:srcRect l="18037" t="17284" r="17500" b="17955"/>
          <a:stretch>
            <a:fillRect/>
          </a:stretch>
        </p:blipFill>
        <p:spPr bwMode="auto">
          <a:xfrm>
            <a:off x="6897691" y="4398963"/>
            <a:ext cx="1882775" cy="151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685" name="Resim 9"/>
          <p:cNvPicPr>
            <a:picLocks noChangeAspect="1"/>
          </p:cNvPicPr>
          <p:nvPr/>
        </p:nvPicPr>
        <p:blipFill>
          <a:blip r:embed="rId10">
            <a:extLst>
              <a:ext uri="{28A0092B-C50C-407E-A947-70E740481C1C}">
                <a14:useLocalDpi xmlns="" xmlns:a14="http://schemas.microsoft.com/office/drawing/2010/main" val="0"/>
              </a:ext>
            </a:extLst>
          </a:blip>
          <a:srcRect l="12199" t="9911" r="7475" b="9911"/>
          <a:stretch>
            <a:fillRect/>
          </a:stretch>
        </p:blipFill>
        <p:spPr bwMode="auto">
          <a:xfrm>
            <a:off x="4997453" y="3182938"/>
            <a:ext cx="1903413" cy="15684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686" name="Resim 4"/>
          <p:cNvPicPr>
            <a:picLocks noChangeAspect="1"/>
          </p:cNvPicPr>
          <p:nvPr/>
        </p:nvPicPr>
        <p:blipFill>
          <a:blip r:embed="rId11">
            <a:extLst>
              <a:ext uri="{28A0092B-C50C-407E-A947-70E740481C1C}">
                <a14:useLocalDpi xmlns="" xmlns:a14="http://schemas.microsoft.com/office/drawing/2010/main" val="0"/>
              </a:ext>
            </a:extLst>
          </a:blip>
          <a:srcRect l="4231" t="2161" r="4684" b="6757"/>
          <a:stretch>
            <a:fillRect/>
          </a:stretch>
        </p:blipFill>
        <p:spPr bwMode="auto">
          <a:xfrm>
            <a:off x="7085015" y="2565403"/>
            <a:ext cx="1617663" cy="1617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Resim 16"/>
          <p:cNvPicPr>
            <a:picLocks noChangeAspect="1"/>
          </p:cNvPicPr>
          <p:nvPr/>
        </p:nvPicPr>
        <p:blipFill rotWithShape="1">
          <a:blip r:embed="rId12" cstate="print">
            <a:extLst>
              <a:ext uri="{28A0092B-C50C-407E-A947-70E740481C1C}">
                <a14:useLocalDpi xmlns="" xmlns:a14="http://schemas.microsoft.com/office/drawing/2010/main" val="0"/>
              </a:ext>
            </a:extLst>
          </a:blip>
          <a:srcRect t="3813" r="3248" b="13788"/>
          <a:stretch/>
        </p:blipFill>
        <p:spPr>
          <a:xfrm>
            <a:off x="6622420" y="6282000"/>
            <a:ext cx="2490460" cy="576000"/>
          </a:xfrm>
          <a:prstGeom prst="rect">
            <a:avLst/>
          </a:prstGeom>
        </p:spPr>
      </p:pic>
    </p:spTree>
    <p:extLst>
      <p:ext uri="{BB962C8B-B14F-4D97-AF65-F5344CB8AC3E}">
        <p14:creationId xmlns="" xmlns:p14="http://schemas.microsoft.com/office/powerpoint/2010/main" val="265067398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9698" name="Resim 4"/>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4460877" y="1068391"/>
            <a:ext cx="3260725" cy="2212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0" name="Picture 6" descr="bulgur ile ilgili görsel sonucu"/>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866176">
            <a:off x="5464743" y="4725642"/>
            <a:ext cx="2352069" cy="1323039"/>
          </a:xfrm>
          <a:prstGeom prst="ellipse">
            <a:avLst/>
          </a:prstGeom>
          <a:noFill/>
          <a:extLst>
            <a:ext uri="{909E8E84-426E-40DD-AFC4-6F175D3DCCD1}">
              <a14:hiddenFill xmlns="" xmlns:a14="http://schemas.microsoft.com/office/drawing/2010/main">
                <a:solidFill>
                  <a:srgbClr val="FFFFFF"/>
                </a:solidFill>
              </a14:hiddenFill>
            </a:ext>
          </a:extLst>
        </p:spPr>
      </p:pic>
      <p:pic>
        <p:nvPicPr>
          <p:cNvPr id="29700" name="Resim 3"/>
          <p:cNvPicPr>
            <a:picLocks noChangeAspect="1"/>
          </p:cNvPicPr>
          <p:nvPr/>
        </p:nvPicPr>
        <p:blipFill>
          <a:blip r:embed="rId4">
            <a:extLst>
              <a:ext uri="{28A0092B-C50C-407E-A947-70E740481C1C}">
                <a14:useLocalDpi xmlns="" xmlns:a14="http://schemas.microsoft.com/office/drawing/2010/main" val="0"/>
              </a:ext>
            </a:extLst>
          </a:blip>
          <a:srcRect l="5092" t="20187" r="3957" b="14598"/>
          <a:stretch>
            <a:fillRect/>
          </a:stretch>
        </p:blipFill>
        <p:spPr bwMode="auto">
          <a:xfrm>
            <a:off x="5945189" y="3400425"/>
            <a:ext cx="1700212"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Unvan 1"/>
          <p:cNvSpPr>
            <a:spLocks noGrp="1"/>
          </p:cNvSpPr>
          <p:nvPr>
            <p:ph type="title"/>
          </p:nvPr>
        </p:nvSpPr>
        <p:spPr>
          <a:xfrm>
            <a:off x="457200" y="115890"/>
            <a:ext cx="8229600" cy="895351"/>
          </a:xfrm>
        </p:spPr>
        <p:txBody>
          <a:bodyPr>
            <a:normAutofit/>
          </a:bodyPr>
          <a:lstStyle/>
          <a:p>
            <a:pPr algn="ctr">
              <a:spcBef>
                <a:spcPts val="375"/>
              </a:spcBef>
              <a:buSzPct val="85000"/>
              <a:defRPr/>
            </a:pPr>
            <a:r>
              <a:rPr lang="tr-TR" altLang="tr-TR" sz="4000" dirty="0">
                <a:solidFill>
                  <a:schemeClr val="accent2"/>
                </a:solidFill>
                <a:latin typeface="+mn-lt"/>
              </a:rPr>
              <a:t>5. Ekmek ve tahıllar grubu</a:t>
            </a:r>
          </a:p>
        </p:txBody>
      </p:sp>
      <p:sp>
        <p:nvSpPr>
          <p:cNvPr id="29702" name="İçerik Yer Tutucusu 2"/>
          <p:cNvSpPr>
            <a:spLocks noGrp="1"/>
          </p:cNvSpPr>
          <p:nvPr>
            <p:ph idx="1"/>
          </p:nvPr>
        </p:nvSpPr>
        <p:spPr>
          <a:xfrm>
            <a:off x="457200" y="1341439"/>
            <a:ext cx="5410200" cy="1943100"/>
          </a:xfrm>
        </p:spPr>
        <p:txBody>
          <a:bodyPr/>
          <a:lstStyle/>
          <a:p>
            <a:r>
              <a:rPr lang="tr-TR" altLang="tr-TR" sz="2400"/>
              <a:t>Ekmekler</a:t>
            </a:r>
          </a:p>
          <a:p>
            <a:r>
              <a:rPr lang="tr-TR" altLang="tr-TR" sz="2400"/>
              <a:t>Tahıllar </a:t>
            </a:r>
          </a:p>
          <a:p>
            <a:pPr lvl="1"/>
            <a:r>
              <a:rPr lang="tr-TR" altLang="tr-TR" sz="2000"/>
              <a:t>Bulgur, pirinç, yulaf, arpa vb.</a:t>
            </a:r>
          </a:p>
          <a:p>
            <a:pPr lvl="1"/>
            <a:r>
              <a:rPr lang="tr-TR" altLang="tr-TR" sz="2000"/>
              <a:t>Makarna, erişte, kuskus vb.</a:t>
            </a:r>
          </a:p>
          <a:p>
            <a:pPr lvl="1"/>
            <a:r>
              <a:rPr lang="tr-TR" altLang="tr-TR" sz="2000"/>
              <a:t>Kahvaltılık tahıllar</a:t>
            </a:r>
          </a:p>
        </p:txBody>
      </p:sp>
      <p:pic>
        <p:nvPicPr>
          <p:cNvPr id="29703" name="Resim 8"/>
          <p:cNvPicPr>
            <a:picLocks noChangeAspect="1"/>
          </p:cNvPicPr>
          <p:nvPr/>
        </p:nvPicPr>
        <p:blipFill>
          <a:blip r:embed="rId5">
            <a:extLst>
              <a:ext uri="{28A0092B-C50C-407E-A947-70E740481C1C}">
                <a14:useLocalDpi xmlns="" xmlns:a14="http://schemas.microsoft.com/office/drawing/2010/main" val="0"/>
              </a:ext>
            </a:extLst>
          </a:blip>
          <a:srcRect l="47536"/>
          <a:stretch>
            <a:fillRect/>
          </a:stretch>
        </p:blipFill>
        <p:spPr bwMode="auto">
          <a:xfrm>
            <a:off x="7721600" y="2997203"/>
            <a:ext cx="1422400" cy="1800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İçerik Yer Tutucusu 2"/>
          <p:cNvSpPr txBox="1">
            <a:spLocks/>
          </p:cNvSpPr>
          <p:nvPr/>
        </p:nvSpPr>
        <p:spPr bwMode="auto">
          <a:xfrm>
            <a:off x="539751" y="3554416"/>
            <a:ext cx="4389439" cy="2981325"/>
          </a:xfrm>
          <a:prstGeom prst="rect">
            <a:avLst/>
          </a:prstGeom>
          <a:noFill/>
          <a:ln w="9525">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tr-TR" i="1" dirty="0">
                <a:solidFill>
                  <a:schemeClr val="accent2"/>
                </a:solidFill>
                <a:latin typeface="+mj-lt"/>
              </a:rPr>
              <a:t>Karbonhidrat</a:t>
            </a:r>
          </a:p>
          <a:p>
            <a:pPr>
              <a:defRPr/>
            </a:pPr>
            <a:r>
              <a:rPr lang="tr-TR" i="1" dirty="0">
                <a:solidFill>
                  <a:schemeClr val="accent2"/>
                </a:solidFill>
                <a:latin typeface="+mj-lt"/>
              </a:rPr>
              <a:t>Posa (lif)</a:t>
            </a:r>
          </a:p>
          <a:p>
            <a:pPr>
              <a:defRPr/>
            </a:pPr>
            <a:r>
              <a:rPr lang="tr-TR" i="1" dirty="0">
                <a:solidFill>
                  <a:schemeClr val="accent2"/>
                </a:solidFill>
                <a:latin typeface="+mj-lt"/>
              </a:rPr>
              <a:t>E, B grubu vitaminler (B12 dışındakiler) zengindir</a:t>
            </a:r>
          </a:p>
          <a:p>
            <a:pPr>
              <a:defRPr/>
            </a:pPr>
            <a:r>
              <a:rPr lang="tr-TR" i="1" dirty="0">
                <a:solidFill>
                  <a:schemeClr val="accent2"/>
                </a:solidFill>
                <a:latin typeface="+mj-lt"/>
              </a:rPr>
              <a:t>Özellikler B1 vitamini için iyi kaynaktır</a:t>
            </a:r>
          </a:p>
          <a:p>
            <a:pPr>
              <a:defRPr/>
            </a:pPr>
            <a:r>
              <a:rPr lang="tr-TR" i="1" dirty="0">
                <a:solidFill>
                  <a:schemeClr val="accent2"/>
                </a:solidFill>
                <a:latin typeface="+mj-lt"/>
              </a:rPr>
              <a:t>Tam tahıllar rafine tahıllardan daha fazla diyet posası, vitamin ve mineral sağlar.</a:t>
            </a:r>
          </a:p>
        </p:txBody>
      </p:sp>
      <p:pic>
        <p:nvPicPr>
          <p:cNvPr id="12" name="Resim 11"/>
          <p:cNvPicPr>
            <a:picLocks noChangeAspect="1"/>
          </p:cNvPicPr>
          <p:nvPr/>
        </p:nvPicPr>
        <p:blipFill rotWithShape="1">
          <a:blip r:embed="rId6" cstate="print">
            <a:extLst>
              <a:ext uri="{28A0092B-C50C-407E-A947-70E740481C1C}">
                <a14:useLocalDpi xmlns="" xmlns:a14="http://schemas.microsoft.com/office/drawing/2010/main" val="0"/>
              </a:ext>
            </a:extLst>
          </a:blip>
          <a:srcRect t="3813" r="3248" b="13788"/>
          <a:stretch/>
        </p:blipFill>
        <p:spPr>
          <a:xfrm>
            <a:off x="6622420" y="6282000"/>
            <a:ext cx="2490460" cy="576000"/>
          </a:xfrm>
          <a:prstGeom prst="rect">
            <a:avLst/>
          </a:prstGeom>
        </p:spPr>
      </p:pic>
    </p:spTree>
    <p:extLst>
      <p:ext uri="{BB962C8B-B14F-4D97-AF65-F5344CB8AC3E}">
        <p14:creationId xmlns="" xmlns:p14="http://schemas.microsoft.com/office/powerpoint/2010/main" val="387534700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 4"/>
          <p:cNvGrpSpPr/>
          <p:nvPr/>
        </p:nvGrpSpPr>
        <p:grpSpPr>
          <a:xfrm>
            <a:off x="0" y="0"/>
            <a:ext cx="9144000" cy="6858000"/>
            <a:chOff x="0" y="0"/>
            <a:chExt cx="9144000" cy="6858000"/>
          </a:xfrm>
        </p:grpSpPr>
        <p:sp>
          <p:nvSpPr>
            <p:cNvPr id="8" name="1 Başlık"/>
            <p:cNvSpPr txBox="1">
              <a:spLocks/>
            </p:cNvSpPr>
            <p:nvPr/>
          </p:nvSpPr>
          <p:spPr>
            <a:xfrm>
              <a:off x="0" y="0"/>
              <a:ext cx="9144000" cy="6858000"/>
            </a:xfrm>
            <a:prstGeom prst="rect">
              <a:avLst/>
            </a:prstGeom>
          </p:spPr>
          <p:txBody>
            <a:bodyPr vert="horz" lIns="91440" tIns="45720" rIns="91440" bIns="9144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tr-TR" altLang="tr-TR" sz="1600" b="1" dirty="0">
                  <a:solidFill>
                    <a:schemeClr val="bg2"/>
                  </a:solidFill>
                  <a:latin typeface="Segoe Script" panose="030B0504020000000003" pitchFamily="66" charset="0"/>
                </a:rPr>
                <a:t>1-Öğün sıklığı ve öğün </a:t>
              </a:r>
              <a:r>
                <a:rPr lang="tr-TR" altLang="tr-TR" sz="1600" b="1" dirty="0" smtClean="0">
                  <a:solidFill>
                    <a:schemeClr val="bg2"/>
                  </a:solidFill>
                  <a:latin typeface="Segoe Script" panose="030B0504020000000003" pitchFamily="66" charset="0"/>
                </a:rPr>
                <a:t>düzenine dikkat </a:t>
              </a:r>
              <a:r>
                <a:rPr lang="tr-TR" altLang="tr-TR" sz="1600" b="1" dirty="0">
                  <a:solidFill>
                    <a:schemeClr val="bg2"/>
                  </a:solidFill>
                  <a:latin typeface="Segoe Script" panose="030B0504020000000003" pitchFamily="66" charset="0"/>
                </a:rPr>
                <a:t>edilmelidir </a:t>
              </a:r>
              <a:r>
                <a:rPr lang="tr-TR" altLang="tr-TR" sz="1600" dirty="0" smtClean="0">
                  <a:solidFill>
                    <a:schemeClr val="bg2"/>
                  </a:solidFill>
                  <a:latin typeface="Book Antiqua" panose="02040602050305030304" pitchFamily="18" charset="0"/>
                </a:rPr>
                <a:t>2-Öğünlerde </a:t>
              </a:r>
              <a:r>
                <a:rPr lang="tr-TR" altLang="tr-TR" sz="1600" dirty="0">
                  <a:solidFill>
                    <a:schemeClr val="bg2"/>
                  </a:solidFill>
                  <a:latin typeface="Book Antiqua" panose="02040602050305030304" pitchFamily="18" charset="0"/>
                </a:rPr>
                <a:t>besin çeşitliliği sağlanmalıdır </a:t>
              </a:r>
              <a:r>
                <a:rPr lang="tr-TR" altLang="tr-TR" sz="1600" b="1" dirty="0">
                  <a:solidFill>
                    <a:schemeClr val="bg2"/>
                  </a:solidFill>
                  <a:latin typeface="Calibri" panose="020F0502020204030204" pitchFamily="34" charset="0"/>
                  <a:cs typeface="Calibri" panose="020F0502020204030204" pitchFamily="34" charset="0"/>
                </a:rPr>
                <a:t>3-Yağ tüketimine dikkat edilmelidir </a:t>
              </a:r>
              <a:r>
                <a:rPr lang="tr-TR" altLang="tr-TR" sz="1600" i="1" dirty="0">
                  <a:solidFill>
                    <a:schemeClr val="bg2"/>
                  </a:solidFill>
                  <a:latin typeface="Century Schoolbook" panose="02040604050505020304" pitchFamily="18" charset="0"/>
                </a:rPr>
                <a:t>4-Şeker tüketimi azaltılmalıdır</a:t>
              </a:r>
              <a:r>
                <a:rPr lang="tr-TR" altLang="tr-TR" sz="1600" dirty="0">
                  <a:solidFill>
                    <a:schemeClr val="bg2"/>
                  </a:solidFill>
                  <a:latin typeface="Century Schoolbook" panose="02040604050505020304" pitchFamily="18" charset="0"/>
                </a:rPr>
                <a:t> </a:t>
              </a:r>
              <a:r>
                <a:rPr lang="tr-TR" altLang="tr-TR" sz="1600" dirty="0">
                  <a:solidFill>
                    <a:schemeClr val="bg2"/>
                  </a:solidFill>
                  <a:latin typeface="Berlin Sans FB" panose="020E0602020502020306" pitchFamily="34" charset="0"/>
                </a:rPr>
                <a:t>5-Diyet posası (lif) alımı arttırılmalıdır</a:t>
              </a:r>
              <a:r>
                <a:rPr lang="tr-TR" altLang="tr-TR" sz="1600" dirty="0">
                  <a:solidFill>
                    <a:schemeClr val="bg2"/>
                  </a:solidFill>
                  <a:latin typeface="Maiandra GD" panose="020E0502030308020204" pitchFamily="34" charset="0"/>
                </a:rPr>
                <a:t> 6-</a:t>
              </a:r>
              <a:r>
                <a:rPr lang="tr-TR" altLang="tr-TR" sz="1600" dirty="0">
                  <a:solidFill>
                    <a:schemeClr val="bg2"/>
                  </a:solidFill>
                  <a:latin typeface="Century Gothic" panose="020B0502020202020204" pitchFamily="34" charset="0"/>
                </a:rPr>
                <a:t>Gün içinde çeşitli taze sebze ve meyveler tüketilmelidir</a:t>
              </a:r>
              <a:r>
                <a:rPr lang="tr-TR" altLang="tr-TR" sz="1600" dirty="0">
                  <a:solidFill>
                    <a:schemeClr val="bg2"/>
                  </a:solidFill>
                  <a:latin typeface="Maiandra GD" panose="020E0502030308020204" pitchFamily="34" charset="0"/>
                </a:rPr>
                <a:t> </a:t>
              </a:r>
              <a:r>
                <a:rPr lang="tr-TR" altLang="tr-TR" sz="1600" dirty="0">
                  <a:solidFill>
                    <a:schemeClr val="bg2"/>
                  </a:solidFill>
                  <a:latin typeface="Arial Black" panose="020B0A04020102020204" pitchFamily="34" charset="0"/>
                </a:rPr>
                <a:t>7-Günlük tuz alımı azaltılmalıdır </a:t>
              </a:r>
              <a:r>
                <a:rPr lang="tr-TR" altLang="tr-TR" sz="1600" dirty="0">
                  <a:solidFill>
                    <a:schemeClr val="bg2"/>
                  </a:solidFill>
                  <a:latin typeface="Harrington" panose="04040505050A02020702" pitchFamily="82" charset="0"/>
                </a:rPr>
                <a:t>8-Günlük sıvı alımı arttırılmalıdır</a:t>
              </a:r>
              <a:r>
                <a:rPr lang="tr-TR" altLang="tr-TR" sz="1600" dirty="0">
                  <a:solidFill>
                    <a:schemeClr val="bg2"/>
                  </a:solidFill>
                  <a:latin typeface="Calibri Light" panose="020F0302020204030204" pitchFamily="34" charset="0"/>
                </a:rPr>
                <a:t> </a:t>
              </a:r>
              <a:r>
                <a:rPr lang="tr-TR" altLang="tr-TR" sz="1600" b="1" dirty="0">
                  <a:solidFill>
                    <a:schemeClr val="bg2"/>
                  </a:solidFill>
                  <a:latin typeface="Franklin Gothic Book" panose="020B0503020102020204" pitchFamily="34" charset="0"/>
                  <a:cs typeface="MV Boli" panose="02000500030200090000" pitchFamily="2" charset="0"/>
                </a:rPr>
                <a:t>9-Gıdalar güvenli ve hijyenik bir şekilde </a:t>
              </a:r>
              <a:r>
                <a:rPr lang="tr-TR" altLang="tr-TR" sz="1600" b="1" dirty="0" smtClean="0">
                  <a:solidFill>
                    <a:schemeClr val="bg2"/>
                  </a:solidFill>
                  <a:latin typeface="Franklin Gothic Book" panose="020B0503020102020204" pitchFamily="34" charset="0"/>
                  <a:cs typeface="MV Boli" panose="02000500030200090000" pitchFamily="2" charset="0"/>
                </a:rPr>
                <a:t>hazırlanmalıdır </a:t>
              </a:r>
              <a:r>
                <a:rPr lang="tr-TR" altLang="tr-TR" sz="1600" dirty="0" smtClean="0">
                  <a:solidFill>
                    <a:schemeClr val="bg2"/>
                  </a:solidFill>
                  <a:latin typeface="Goudy Stout" panose="0202090407030B020401" pitchFamily="18" charset="0"/>
                </a:rPr>
                <a:t>10-Hareket arttırılmalıdır</a:t>
              </a:r>
              <a:r>
                <a:rPr lang="tr-TR" altLang="tr-TR" sz="1600" i="1" dirty="0" smtClean="0">
                  <a:solidFill>
                    <a:schemeClr val="bg2"/>
                  </a:solidFill>
                  <a:latin typeface="Goudy Stout" panose="0202090407030B020401" pitchFamily="18" charset="0"/>
                </a:rPr>
                <a:t> </a:t>
              </a:r>
              <a:r>
                <a:rPr lang="tr-TR" altLang="tr-TR" sz="1600" b="1" dirty="0">
                  <a:solidFill>
                    <a:schemeClr val="bg2"/>
                  </a:solidFill>
                  <a:latin typeface="Segoe Script" panose="030B0504020000000003" pitchFamily="66" charset="0"/>
                </a:rPr>
                <a:t>1-Öğün sıklığı ve öğün düzenine dikkat edilmelidir </a:t>
              </a:r>
              <a:r>
                <a:rPr lang="tr-TR" altLang="tr-TR" sz="1600" dirty="0" smtClean="0">
                  <a:solidFill>
                    <a:schemeClr val="bg2"/>
                  </a:solidFill>
                  <a:latin typeface="Book Antiqua" panose="02040602050305030304" pitchFamily="18" charset="0"/>
                </a:rPr>
                <a:t>2-Öğünlerde </a:t>
              </a:r>
              <a:r>
                <a:rPr lang="tr-TR" altLang="tr-TR" sz="1600" dirty="0">
                  <a:solidFill>
                    <a:schemeClr val="bg2"/>
                  </a:solidFill>
                  <a:latin typeface="Book Antiqua" panose="02040602050305030304" pitchFamily="18" charset="0"/>
                </a:rPr>
                <a:t>besin çeşitliliği </a:t>
              </a:r>
              <a:r>
                <a:rPr lang="tr-TR" altLang="tr-TR" sz="1600" dirty="0" smtClean="0">
                  <a:solidFill>
                    <a:schemeClr val="bg2"/>
                  </a:solidFill>
                  <a:latin typeface="Book Antiqua" panose="02040602050305030304" pitchFamily="18" charset="0"/>
                </a:rPr>
                <a:t>sağlanmalıdır </a:t>
              </a:r>
              <a:r>
                <a:rPr lang="tr-TR" altLang="tr-TR" sz="1600" b="1" dirty="0">
                  <a:solidFill>
                    <a:schemeClr val="bg2"/>
                  </a:solidFill>
                  <a:latin typeface="Calibri" panose="020F0502020204030204" pitchFamily="34" charset="0"/>
                  <a:cs typeface="Calibri" panose="020F0502020204030204" pitchFamily="34" charset="0"/>
                </a:rPr>
                <a:t>3-Yağ tüketimine dikkat </a:t>
              </a:r>
              <a:r>
                <a:rPr lang="tr-TR" altLang="tr-TR" sz="1600" b="1" dirty="0" smtClean="0">
                  <a:solidFill>
                    <a:schemeClr val="bg2"/>
                  </a:solidFill>
                  <a:latin typeface="Calibri" panose="020F0502020204030204" pitchFamily="34" charset="0"/>
                  <a:cs typeface="Calibri" panose="020F0502020204030204" pitchFamily="34" charset="0"/>
                </a:rPr>
                <a:t>edilmelidir </a:t>
              </a:r>
              <a:r>
                <a:rPr lang="tr-TR" altLang="tr-TR" sz="1600" i="1" dirty="0">
                  <a:solidFill>
                    <a:schemeClr val="bg2"/>
                  </a:solidFill>
                  <a:latin typeface="Century Schoolbook" panose="02040604050505020304" pitchFamily="18" charset="0"/>
                </a:rPr>
                <a:t>4-Şeker tüketimi </a:t>
              </a:r>
              <a:r>
                <a:rPr lang="tr-TR" altLang="tr-TR" sz="1600" i="1" dirty="0" smtClean="0">
                  <a:solidFill>
                    <a:schemeClr val="bg2"/>
                  </a:solidFill>
                  <a:latin typeface="Century Schoolbook" panose="02040604050505020304" pitchFamily="18" charset="0"/>
                </a:rPr>
                <a:t>azaltılmalıdır</a:t>
              </a:r>
              <a:r>
                <a:rPr lang="tr-TR" altLang="tr-TR" sz="1600" dirty="0" smtClean="0">
                  <a:solidFill>
                    <a:schemeClr val="bg2"/>
                  </a:solidFill>
                  <a:latin typeface="Century Schoolbook" panose="02040604050505020304" pitchFamily="18" charset="0"/>
                </a:rPr>
                <a:t> </a:t>
              </a:r>
              <a:r>
                <a:rPr lang="tr-TR" altLang="tr-TR" sz="1600" dirty="0" smtClean="0">
                  <a:solidFill>
                    <a:schemeClr val="bg2"/>
                  </a:solidFill>
                  <a:latin typeface="Berlin Sans FB" panose="020E0602020502020306" pitchFamily="34" charset="0"/>
                </a:rPr>
                <a:t>5-Diyet </a:t>
              </a:r>
              <a:r>
                <a:rPr lang="tr-TR" altLang="tr-TR" sz="1600" dirty="0">
                  <a:solidFill>
                    <a:schemeClr val="bg2"/>
                  </a:solidFill>
                  <a:latin typeface="Berlin Sans FB" panose="020E0602020502020306" pitchFamily="34" charset="0"/>
                </a:rPr>
                <a:t>posası (lif) alımı </a:t>
              </a:r>
              <a:r>
                <a:rPr lang="tr-TR" altLang="tr-TR" sz="1600" dirty="0" smtClean="0">
                  <a:solidFill>
                    <a:schemeClr val="bg2"/>
                  </a:solidFill>
                  <a:latin typeface="Berlin Sans FB" panose="020E0602020502020306" pitchFamily="34" charset="0"/>
                </a:rPr>
                <a:t>arttırılmalıdır</a:t>
              </a:r>
              <a:r>
                <a:rPr lang="tr-TR" altLang="tr-TR" sz="1600" dirty="0" smtClean="0">
                  <a:solidFill>
                    <a:schemeClr val="bg2"/>
                  </a:solidFill>
                  <a:latin typeface="Maiandra GD" panose="020E0502030308020204" pitchFamily="34" charset="0"/>
                </a:rPr>
                <a:t> 6-</a:t>
              </a:r>
              <a:r>
                <a:rPr lang="tr-TR" altLang="tr-TR" sz="1600" dirty="0" smtClean="0">
                  <a:solidFill>
                    <a:schemeClr val="bg2"/>
                  </a:solidFill>
                  <a:latin typeface="Century Gothic" panose="020B0502020202020204" pitchFamily="34" charset="0"/>
                </a:rPr>
                <a:t>Gün </a:t>
              </a:r>
              <a:r>
                <a:rPr lang="tr-TR" altLang="tr-TR" sz="1600" dirty="0">
                  <a:solidFill>
                    <a:schemeClr val="bg2"/>
                  </a:solidFill>
                  <a:latin typeface="Century Gothic" panose="020B0502020202020204" pitchFamily="34" charset="0"/>
                </a:rPr>
                <a:t>içinde çeşitli taze sebze ve meyveler </a:t>
              </a:r>
              <a:r>
                <a:rPr lang="tr-TR" altLang="tr-TR" sz="1600" dirty="0" smtClean="0">
                  <a:solidFill>
                    <a:schemeClr val="bg2"/>
                  </a:solidFill>
                  <a:latin typeface="Century Gothic" panose="020B0502020202020204" pitchFamily="34" charset="0"/>
                </a:rPr>
                <a:t>tüketilmelidir</a:t>
              </a:r>
              <a:r>
                <a:rPr lang="tr-TR" altLang="tr-TR" sz="1600" dirty="0" smtClean="0">
                  <a:solidFill>
                    <a:schemeClr val="bg2"/>
                  </a:solidFill>
                  <a:latin typeface="Maiandra GD" panose="020E0502030308020204" pitchFamily="34" charset="0"/>
                </a:rPr>
                <a:t> </a:t>
              </a:r>
              <a:r>
                <a:rPr lang="tr-TR" altLang="tr-TR" sz="1600" dirty="0">
                  <a:solidFill>
                    <a:schemeClr val="bg2"/>
                  </a:solidFill>
                  <a:latin typeface="Arial Black" panose="020B0A04020102020204" pitchFamily="34" charset="0"/>
                </a:rPr>
                <a:t>7-Günlü</a:t>
              </a:r>
              <a:r>
                <a:rPr lang="tr-TR" altLang="tr-TR" sz="1600" dirty="0" smtClean="0">
                  <a:solidFill>
                    <a:schemeClr val="bg2"/>
                  </a:solidFill>
                  <a:latin typeface="Arial Black" panose="020B0A04020102020204" pitchFamily="34" charset="0"/>
                </a:rPr>
                <a:t>k </a:t>
              </a:r>
              <a:r>
                <a:rPr lang="tr-TR" altLang="tr-TR" sz="1600" dirty="0">
                  <a:solidFill>
                    <a:schemeClr val="bg2"/>
                  </a:solidFill>
                  <a:latin typeface="Arial Black" panose="020B0A04020102020204" pitchFamily="34" charset="0"/>
                </a:rPr>
                <a:t>tuz alımı </a:t>
              </a:r>
              <a:r>
                <a:rPr lang="tr-TR" altLang="tr-TR" sz="1600" dirty="0" smtClean="0">
                  <a:solidFill>
                    <a:schemeClr val="bg2"/>
                  </a:solidFill>
                  <a:latin typeface="Arial Black" panose="020B0A04020102020204" pitchFamily="34" charset="0"/>
                </a:rPr>
                <a:t>azaltılmalıdır </a:t>
              </a:r>
              <a:r>
                <a:rPr lang="tr-TR" altLang="tr-TR" sz="1600" dirty="0">
                  <a:solidFill>
                    <a:schemeClr val="bg2"/>
                  </a:solidFill>
                  <a:latin typeface="Harrington" panose="04040505050A02020702" pitchFamily="82" charset="0"/>
                </a:rPr>
                <a:t>8-Gün</a:t>
              </a:r>
              <a:r>
                <a:rPr lang="tr-TR" altLang="tr-TR" sz="1600" dirty="0" smtClean="0">
                  <a:solidFill>
                    <a:schemeClr val="bg2"/>
                  </a:solidFill>
                  <a:latin typeface="Harrington" panose="04040505050A02020702" pitchFamily="82" charset="0"/>
                </a:rPr>
                <a:t>lük </a:t>
              </a:r>
              <a:r>
                <a:rPr lang="tr-TR" altLang="tr-TR" sz="1600" dirty="0">
                  <a:solidFill>
                    <a:schemeClr val="bg2"/>
                  </a:solidFill>
                  <a:latin typeface="Harrington" panose="04040505050A02020702" pitchFamily="82" charset="0"/>
                </a:rPr>
                <a:t>sıvı alımı </a:t>
              </a:r>
              <a:r>
                <a:rPr lang="tr-TR" altLang="tr-TR" sz="1600" dirty="0" smtClean="0">
                  <a:solidFill>
                    <a:schemeClr val="bg2"/>
                  </a:solidFill>
                  <a:latin typeface="Harrington" panose="04040505050A02020702" pitchFamily="82" charset="0"/>
                </a:rPr>
                <a:t>arttırılmalıdır</a:t>
              </a:r>
              <a:r>
                <a:rPr lang="tr-TR" altLang="tr-TR" sz="1600" dirty="0" smtClean="0">
                  <a:solidFill>
                    <a:schemeClr val="bg2"/>
                  </a:solidFill>
                  <a:latin typeface="Calibri Light" panose="020F0302020204030204" pitchFamily="34" charset="0"/>
                </a:rPr>
                <a:t> </a:t>
              </a:r>
              <a:r>
                <a:rPr lang="tr-TR" altLang="tr-TR" sz="1600" b="1" dirty="0">
                  <a:solidFill>
                    <a:schemeClr val="bg2"/>
                  </a:solidFill>
                  <a:latin typeface="Franklin Gothic Book" panose="020B0503020102020204" pitchFamily="34" charset="0"/>
                  <a:cs typeface="MV Boli" panose="02000500030200090000" pitchFamily="2" charset="0"/>
                </a:rPr>
                <a:t>9-Gıdalar</a:t>
              </a:r>
              <a:r>
                <a:rPr lang="tr-TR" altLang="tr-TR" sz="1600" b="1" dirty="0" smtClean="0">
                  <a:solidFill>
                    <a:schemeClr val="bg2"/>
                  </a:solidFill>
                  <a:latin typeface="Franklin Gothic Book" panose="020B0503020102020204" pitchFamily="34" charset="0"/>
                  <a:cs typeface="MV Boli" panose="02000500030200090000" pitchFamily="2" charset="0"/>
                </a:rPr>
                <a:t> </a:t>
              </a:r>
              <a:r>
                <a:rPr lang="tr-TR" altLang="tr-TR" sz="1600" b="1" dirty="0">
                  <a:solidFill>
                    <a:schemeClr val="bg2"/>
                  </a:solidFill>
                  <a:latin typeface="Franklin Gothic Book" panose="020B0503020102020204" pitchFamily="34" charset="0"/>
                  <a:cs typeface="MV Boli" panose="02000500030200090000" pitchFamily="2" charset="0"/>
                </a:rPr>
                <a:t>güvenli ve hijyenik bir şekilde </a:t>
              </a:r>
              <a:r>
                <a:rPr lang="tr-TR" altLang="tr-TR" sz="1600" b="1" dirty="0" smtClean="0">
                  <a:solidFill>
                    <a:schemeClr val="bg2"/>
                  </a:solidFill>
                  <a:latin typeface="Franklin Gothic Book" panose="020B0503020102020204" pitchFamily="34" charset="0"/>
                  <a:cs typeface="MV Boli" panose="02000500030200090000" pitchFamily="2" charset="0"/>
                </a:rPr>
                <a:t>hazırlanmalıdır </a:t>
              </a:r>
              <a:r>
                <a:rPr lang="tr-TR" altLang="tr-TR" sz="1600" dirty="0">
                  <a:solidFill>
                    <a:schemeClr val="bg2"/>
                  </a:solidFill>
                  <a:latin typeface="Goudy Stout" panose="0202090407030B020401" pitchFamily="18" charset="0"/>
                </a:rPr>
                <a:t>10-Har</a:t>
              </a:r>
              <a:r>
                <a:rPr lang="tr-TR" altLang="tr-TR" sz="1600" dirty="0" smtClean="0">
                  <a:solidFill>
                    <a:schemeClr val="bg2"/>
                  </a:solidFill>
                  <a:latin typeface="Goudy Stout" panose="0202090407030B020401" pitchFamily="18" charset="0"/>
                </a:rPr>
                <a:t>eket arttırılmalıdır </a:t>
              </a:r>
              <a:r>
                <a:rPr lang="tr-TR" altLang="tr-TR" sz="1600" b="1" dirty="0">
                  <a:solidFill>
                    <a:schemeClr val="bg2"/>
                  </a:solidFill>
                  <a:latin typeface="Segoe Script" panose="030B0504020000000003" pitchFamily="66" charset="0"/>
                </a:rPr>
                <a:t>1-Öğün sıklığı ve öğün düzenine dikkat edilmelidir </a:t>
              </a:r>
              <a:r>
                <a:rPr lang="tr-TR" altLang="tr-TR" sz="1600" b="1" dirty="0" smtClean="0">
                  <a:solidFill>
                    <a:schemeClr val="bg2"/>
                  </a:solidFill>
                  <a:latin typeface="Agency FB" panose="020B0503020202020204" pitchFamily="34" charset="0"/>
                </a:rPr>
                <a:t>dikkat </a:t>
              </a:r>
              <a:r>
                <a:rPr lang="tr-TR" altLang="tr-TR" sz="1600" b="1" dirty="0">
                  <a:solidFill>
                    <a:schemeClr val="bg2"/>
                  </a:solidFill>
                  <a:latin typeface="Agency FB" panose="020B0503020202020204" pitchFamily="34" charset="0"/>
                </a:rPr>
                <a:t>edilmelidir </a:t>
              </a:r>
              <a:r>
                <a:rPr lang="tr-TR" altLang="tr-TR" sz="1600" dirty="0">
                  <a:solidFill>
                    <a:schemeClr val="bg2"/>
                  </a:solidFill>
                  <a:latin typeface="Book Antiqua" panose="02040602050305030304" pitchFamily="18" charset="0"/>
                </a:rPr>
                <a:t>2-Öğünlerde besin çeşitliliği sağlanmalıdır </a:t>
              </a:r>
              <a:r>
                <a:rPr lang="tr-TR" altLang="tr-TR" sz="1600" b="1" dirty="0">
                  <a:solidFill>
                    <a:schemeClr val="bg2"/>
                  </a:solidFill>
                  <a:latin typeface="Calibri" panose="020F0502020204030204" pitchFamily="34" charset="0"/>
                  <a:cs typeface="Calibri" panose="020F0502020204030204" pitchFamily="34" charset="0"/>
                </a:rPr>
                <a:t>3-Yağ tüketimine dikkat edilmelidir </a:t>
              </a:r>
              <a:r>
                <a:rPr lang="tr-TR" altLang="tr-TR" sz="1600" i="1" dirty="0">
                  <a:solidFill>
                    <a:schemeClr val="bg2"/>
                  </a:solidFill>
                  <a:latin typeface="Century Schoolbook" panose="02040604050505020304" pitchFamily="18" charset="0"/>
                </a:rPr>
                <a:t>4-Şeker tüketimi azaltılmalıdır</a:t>
              </a:r>
              <a:r>
                <a:rPr lang="tr-TR" altLang="tr-TR" sz="1600" dirty="0">
                  <a:solidFill>
                    <a:schemeClr val="bg2"/>
                  </a:solidFill>
                  <a:latin typeface="Century Schoolbook" panose="02040604050505020304" pitchFamily="18" charset="0"/>
                </a:rPr>
                <a:t> </a:t>
              </a:r>
              <a:r>
                <a:rPr lang="tr-TR" altLang="tr-TR" sz="1600" dirty="0">
                  <a:solidFill>
                    <a:schemeClr val="bg2"/>
                  </a:solidFill>
                  <a:latin typeface="Berlin Sans FB" panose="020E0602020502020306" pitchFamily="34" charset="0"/>
                </a:rPr>
                <a:t>5-Diyet posası (lif) alımı arttırılmalıdır</a:t>
              </a:r>
              <a:r>
                <a:rPr lang="tr-TR" altLang="tr-TR" sz="1600" dirty="0">
                  <a:solidFill>
                    <a:schemeClr val="bg2"/>
                  </a:solidFill>
                  <a:latin typeface="Maiandra GD" panose="020E0502030308020204" pitchFamily="34" charset="0"/>
                </a:rPr>
                <a:t> 6-</a:t>
              </a:r>
              <a:r>
                <a:rPr lang="tr-TR" altLang="tr-TR" sz="1600" dirty="0">
                  <a:solidFill>
                    <a:schemeClr val="bg2"/>
                  </a:solidFill>
                  <a:latin typeface="Century Gothic" panose="020B0502020202020204" pitchFamily="34" charset="0"/>
                </a:rPr>
                <a:t>Gün içinde çeşitli taze sebze ve meyveler tüketilmelidir</a:t>
              </a:r>
              <a:r>
                <a:rPr lang="tr-TR" altLang="tr-TR" sz="1600" dirty="0">
                  <a:solidFill>
                    <a:schemeClr val="bg2"/>
                  </a:solidFill>
                  <a:latin typeface="Maiandra GD" panose="020E0502030308020204" pitchFamily="34" charset="0"/>
                </a:rPr>
                <a:t> </a:t>
              </a:r>
              <a:r>
                <a:rPr lang="tr-TR" altLang="tr-TR" sz="1600" dirty="0">
                  <a:solidFill>
                    <a:schemeClr val="bg2"/>
                  </a:solidFill>
                  <a:latin typeface="Arial Black" panose="020B0A04020102020204" pitchFamily="34" charset="0"/>
                </a:rPr>
                <a:t>7-Günlük tuz alımı azaltılmalıdır </a:t>
              </a:r>
              <a:r>
                <a:rPr lang="tr-TR" altLang="tr-TR" sz="1600" dirty="0">
                  <a:solidFill>
                    <a:schemeClr val="bg2"/>
                  </a:solidFill>
                  <a:latin typeface="Harrington" panose="04040505050A02020702" pitchFamily="82" charset="0"/>
                </a:rPr>
                <a:t>8-Günlük sıvı alımı arttırılmalıdır</a:t>
              </a:r>
              <a:r>
                <a:rPr lang="tr-TR" altLang="tr-TR" sz="1600" dirty="0">
                  <a:solidFill>
                    <a:schemeClr val="bg2"/>
                  </a:solidFill>
                  <a:latin typeface="Calibri Light" panose="020F0302020204030204" pitchFamily="34" charset="0"/>
                </a:rPr>
                <a:t> </a:t>
              </a:r>
              <a:r>
                <a:rPr lang="tr-TR" altLang="tr-TR" sz="1600" b="1" dirty="0">
                  <a:solidFill>
                    <a:schemeClr val="bg2"/>
                  </a:solidFill>
                  <a:latin typeface="Franklin Gothic Book" panose="020B0503020102020204" pitchFamily="34" charset="0"/>
                  <a:cs typeface="MV Boli" panose="02000500030200090000" pitchFamily="2" charset="0"/>
                </a:rPr>
                <a:t>9-Gıdalar güvenli ve hijyenik bir şekilde hazırlanmalıdır </a:t>
              </a:r>
              <a:r>
                <a:rPr lang="tr-TR" altLang="tr-TR" sz="1600" dirty="0">
                  <a:solidFill>
                    <a:schemeClr val="bg2"/>
                  </a:solidFill>
                  <a:latin typeface="Goudy Stout" panose="0202090407030B020401" pitchFamily="18" charset="0"/>
                </a:rPr>
                <a:t>10-Hareket </a:t>
              </a:r>
              <a:r>
                <a:rPr lang="tr-TR" altLang="tr-TR" sz="1600" dirty="0" smtClean="0">
                  <a:solidFill>
                    <a:schemeClr val="bg2"/>
                  </a:solidFill>
                  <a:latin typeface="Goudy Stout" panose="0202090407030B020401" pitchFamily="18" charset="0"/>
                </a:rPr>
                <a:t>arttırılmalıdır </a:t>
              </a:r>
              <a:r>
                <a:rPr lang="tr-TR" altLang="tr-TR" sz="1600" b="1" dirty="0">
                  <a:solidFill>
                    <a:schemeClr val="bg2"/>
                  </a:solidFill>
                  <a:latin typeface="Segoe Script" panose="030B0504020000000003" pitchFamily="66" charset="0"/>
                </a:rPr>
                <a:t>1-Öğün sıklığı ve öğün düzenine dikkat edilmelidir </a:t>
              </a:r>
              <a:r>
                <a:rPr lang="tr-TR" altLang="tr-TR" sz="1600" dirty="0">
                  <a:solidFill>
                    <a:schemeClr val="bg2"/>
                  </a:solidFill>
                  <a:latin typeface="Book Antiqua" panose="02040602050305030304" pitchFamily="18" charset="0"/>
                </a:rPr>
                <a:t>2-Öğünlerde besin çeşitliliği sağlanmalıdır </a:t>
              </a:r>
              <a:r>
                <a:rPr lang="tr-TR" altLang="tr-TR" sz="1600" b="1" dirty="0">
                  <a:solidFill>
                    <a:schemeClr val="bg2"/>
                  </a:solidFill>
                  <a:latin typeface="Calibri" panose="020F0502020204030204" pitchFamily="34" charset="0"/>
                  <a:cs typeface="Calibri" panose="020F0502020204030204" pitchFamily="34" charset="0"/>
                </a:rPr>
                <a:t>3-Yağ tüketimine dikkat edilmelidir </a:t>
              </a:r>
              <a:r>
                <a:rPr lang="tr-TR" altLang="tr-TR" sz="1600" i="1" dirty="0">
                  <a:solidFill>
                    <a:schemeClr val="bg2"/>
                  </a:solidFill>
                  <a:latin typeface="Century Schoolbook" panose="02040604050505020304" pitchFamily="18" charset="0"/>
                </a:rPr>
                <a:t>4-Şeker tüketimi azaltılmalıdır</a:t>
              </a:r>
              <a:r>
                <a:rPr lang="tr-TR" altLang="tr-TR" sz="1600" dirty="0">
                  <a:solidFill>
                    <a:schemeClr val="bg2"/>
                  </a:solidFill>
                  <a:latin typeface="Century Schoolbook" panose="02040604050505020304" pitchFamily="18" charset="0"/>
                </a:rPr>
                <a:t> </a:t>
              </a:r>
              <a:r>
                <a:rPr lang="tr-TR" altLang="tr-TR" sz="1600" dirty="0">
                  <a:solidFill>
                    <a:schemeClr val="bg2"/>
                  </a:solidFill>
                  <a:latin typeface="Berlin Sans FB" panose="020E0602020502020306" pitchFamily="34" charset="0"/>
                </a:rPr>
                <a:t>5-Diyet posası (lif) alımı </a:t>
              </a:r>
              <a:r>
                <a:rPr lang="tr-TR" altLang="tr-TR" sz="1600" dirty="0" smtClean="0">
                  <a:solidFill>
                    <a:schemeClr val="bg2"/>
                  </a:solidFill>
                  <a:latin typeface="Berlin Sans FB" panose="020E0602020502020306" pitchFamily="34" charset="0"/>
                </a:rPr>
                <a:t>arttırılmalıdır </a:t>
              </a:r>
              <a:r>
                <a:rPr lang="tr-TR" altLang="tr-TR" sz="1600" dirty="0">
                  <a:solidFill>
                    <a:schemeClr val="bg2"/>
                  </a:solidFill>
                  <a:latin typeface="Maiandra GD" panose="020E0502030308020204" pitchFamily="34" charset="0"/>
                </a:rPr>
                <a:t>6-</a:t>
              </a:r>
              <a:r>
                <a:rPr lang="tr-TR" altLang="tr-TR" sz="1600" dirty="0">
                  <a:solidFill>
                    <a:schemeClr val="bg2"/>
                  </a:solidFill>
                  <a:latin typeface="Century Gothic" panose="020B0502020202020204" pitchFamily="34" charset="0"/>
                </a:rPr>
                <a:t>Gün içinde çeşitli taze sebze ve meyveler tüketilmelidir</a:t>
              </a:r>
              <a:r>
                <a:rPr lang="tr-TR" altLang="tr-TR" sz="1600" dirty="0">
                  <a:solidFill>
                    <a:schemeClr val="bg2"/>
                  </a:solidFill>
                  <a:latin typeface="Maiandra GD" panose="020E0502030308020204" pitchFamily="34" charset="0"/>
                </a:rPr>
                <a:t> </a:t>
              </a:r>
              <a:r>
                <a:rPr lang="tr-TR" altLang="tr-TR" sz="1600" dirty="0">
                  <a:solidFill>
                    <a:schemeClr val="bg2"/>
                  </a:solidFill>
                  <a:latin typeface="Arial Black" panose="020B0A04020102020204" pitchFamily="34" charset="0"/>
                </a:rPr>
                <a:t>7-Günlük tuz alımı azaltılmalıdır </a:t>
              </a:r>
              <a:r>
                <a:rPr lang="tr-TR" altLang="tr-TR" sz="1600" dirty="0">
                  <a:solidFill>
                    <a:schemeClr val="bg2"/>
                  </a:solidFill>
                  <a:latin typeface="Harrington" panose="04040505050A02020702" pitchFamily="82" charset="0"/>
                </a:rPr>
                <a:t>8-Günlük sıvı alımı arttırılmalıdır</a:t>
              </a:r>
              <a:r>
                <a:rPr lang="tr-TR" altLang="tr-TR" sz="1600" dirty="0">
                  <a:solidFill>
                    <a:schemeClr val="bg2"/>
                  </a:solidFill>
                  <a:latin typeface="Calibri Light" panose="020F0302020204030204" pitchFamily="34" charset="0"/>
                </a:rPr>
                <a:t> </a:t>
              </a:r>
              <a:r>
                <a:rPr lang="tr-TR" altLang="tr-TR" sz="1600" b="1" dirty="0">
                  <a:solidFill>
                    <a:schemeClr val="bg2"/>
                  </a:solidFill>
                  <a:latin typeface="Franklin Gothic Book" panose="020B0503020102020204" pitchFamily="34" charset="0"/>
                  <a:cs typeface="MV Boli" panose="02000500030200090000" pitchFamily="2" charset="0"/>
                </a:rPr>
                <a:t>9-Gıdalar güvenli ve hijyenik bir şekilde </a:t>
              </a:r>
              <a:r>
                <a:rPr lang="tr-TR" altLang="tr-TR" sz="1600" b="1" dirty="0" smtClean="0">
                  <a:solidFill>
                    <a:schemeClr val="bg2"/>
                  </a:solidFill>
                  <a:latin typeface="Franklin Gothic Book" panose="020B0503020102020204" pitchFamily="34" charset="0"/>
                  <a:cs typeface="MV Boli" panose="02000500030200090000" pitchFamily="2" charset="0"/>
                </a:rPr>
                <a:t>hazırlanmalı</a:t>
              </a:r>
              <a:endParaRPr lang="tr-TR" altLang="tr-TR" sz="1600" i="1" dirty="0">
                <a:solidFill>
                  <a:schemeClr val="bg2"/>
                </a:solidFill>
                <a:latin typeface="Goudy Stout" panose="0202090407030B020401" pitchFamily="18" charset="0"/>
              </a:endParaRPr>
            </a:p>
          </p:txBody>
        </p:sp>
        <p:sp>
          <p:nvSpPr>
            <p:cNvPr id="11" name="Rectangle 2"/>
            <p:cNvSpPr txBox="1">
              <a:spLocks/>
            </p:cNvSpPr>
            <p:nvPr/>
          </p:nvSpPr>
          <p:spPr>
            <a:xfrm>
              <a:off x="514351" y="171451"/>
              <a:ext cx="8162924" cy="6619874"/>
            </a:xfrm>
            <a:prstGeom prst="rect">
              <a:avLst/>
            </a:prstGeom>
            <a:ln w="3175">
              <a:noFill/>
            </a:ln>
          </p:spPr>
          <p:txBody>
            <a:bodyPr vert="horz" lIns="91440" tIns="45720" rIns="91440" bIns="9144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9600" b="1" dirty="0" smtClean="0">
                  <a:ln w="1905"/>
                  <a:solidFill>
                    <a:srgbClr val="FF0000"/>
                  </a:solidFill>
                  <a:effectLst>
                    <a:innerShdw blurRad="69850" dist="43180" dir="5400000">
                      <a:srgbClr val="000000">
                        <a:alpha val="65000"/>
                      </a:srgbClr>
                    </a:innerShdw>
                  </a:effectLst>
                </a:rPr>
                <a:t>Current and Practical Suggestions</a:t>
              </a:r>
              <a:endParaRPr lang="tr-TR" altLang="tr-TR" sz="11500" b="1" dirty="0">
                <a:ln w="1905"/>
                <a:solidFill>
                  <a:srgbClr val="FF0000"/>
                </a:solidFill>
                <a:effectLst>
                  <a:innerShdw blurRad="69850" dist="43180" dir="5400000">
                    <a:srgbClr val="000000">
                      <a:alpha val="65000"/>
                    </a:srgbClr>
                  </a:innerShdw>
                </a:effectLst>
                <a:latin typeface="+mn-lt"/>
              </a:endParaRPr>
            </a:p>
          </p:txBody>
        </p:sp>
      </p:grpSp>
    </p:spTree>
    <p:extLst>
      <p:ext uri="{BB962C8B-B14F-4D97-AF65-F5344CB8AC3E}">
        <p14:creationId xmlns="" xmlns:p14="http://schemas.microsoft.com/office/powerpoint/2010/main" val="15849444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Başlık"/>
          <p:cNvSpPr>
            <a:spLocks noGrp="1"/>
          </p:cNvSpPr>
          <p:nvPr>
            <p:ph type="title" idx="4294967295"/>
          </p:nvPr>
        </p:nvSpPr>
        <p:spPr>
          <a:xfrm>
            <a:off x="669925" y="158750"/>
            <a:ext cx="8474075" cy="893763"/>
          </a:xfrm>
        </p:spPr>
        <p:txBody>
          <a:bodyPr vert="horz" lIns="91440" tIns="45720" rIns="91440" bIns="91440" rtlCol="0" anchor="ctr">
            <a:normAutofit/>
          </a:bodyPr>
          <a:lstStyle/>
          <a:p>
            <a:pPr algn="ctr" eaLnBrk="1" hangingPunct="1"/>
            <a:endParaRPr lang="tr-TR" altLang="tr-TR" sz="3600" b="1" dirty="0">
              <a:solidFill>
                <a:srgbClr val="FF0000"/>
              </a:solidFill>
            </a:endParaRPr>
          </a:p>
        </p:txBody>
      </p:sp>
      <p:sp>
        <p:nvSpPr>
          <p:cNvPr id="4" name="2 İçerik Yer Tutucusu"/>
          <p:cNvSpPr txBox="1">
            <a:spLocks/>
          </p:cNvSpPr>
          <p:nvPr/>
        </p:nvSpPr>
        <p:spPr>
          <a:xfrm>
            <a:off x="468317" y="1341438"/>
            <a:ext cx="5138004" cy="4895851"/>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73044" indent="-273044">
              <a:defRPr/>
            </a:pPr>
            <a:r>
              <a:rPr lang="tr-TR" sz="2800" b="1" dirty="0" smtClean="0">
                <a:solidFill>
                  <a:srgbClr val="00B0F0"/>
                </a:solidFill>
              </a:rPr>
              <a:t>T</a:t>
            </a:r>
            <a:r>
              <a:rPr lang="en-US" sz="2800" b="1" dirty="0" smtClean="0">
                <a:solidFill>
                  <a:srgbClr val="00B0F0"/>
                </a:solidFill>
              </a:rPr>
              <a:t>he energy we need to get to start the day is important. </a:t>
            </a:r>
            <a:endParaRPr lang="tr-TR" sz="2800" b="1" dirty="0" smtClean="0">
              <a:solidFill>
                <a:srgbClr val="00B0F0"/>
              </a:solidFill>
            </a:endParaRPr>
          </a:p>
          <a:p>
            <a:pPr marL="273044" indent="-273044">
              <a:defRPr/>
            </a:pPr>
            <a:endParaRPr lang="tr-TR" sz="2800" dirty="0" smtClean="0"/>
          </a:p>
          <a:p>
            <a:pPr marL="273044" indent="-273044">
              <a:defRPr/>
            </a:pPr>
            <a:endParaRPr lang="tr-TR" sz="2800" dirty="0" smtClean="0"/>
          </a:p>
          <a:p>
            <a:pPr marL="273044" indent="-273044">
              <a:defRPr/>
            </a:pPr>
            <a:r>
              <a:rPr lang="en-US" sz="2800" dirty="0" smtClean="0">
                <a:solidFill>
                  <a:srgbClr val="00B050"/>
                </a:solidFill>
              </a:rPr>
              <a:t>A breakfast that is not too late can be considered a priority of healthy </a:t>
            </a:r>
            <a:r>
              <a:rPr lang="tr-TR" sz="2800" dirty="0" smtClean="0">
                <a:solidFill>
                  <a:srgbClr val="00B050"/>
                </a:solidFill>
              </a:rPr>
              <a:t> </a:t>
            </a:r>
            <a:r>
              <a:rPr lang="en-US" sz="2800" dirty="0" smtClean="0">
                <a:solidFill>
                  <a:srgbClr val="00B050"/>
                </a:solidFill>
              </a:rPr>
              <a:t>eating.</a:t>
            </a:r>
            <a:endParaRPr lang="tr-TR" altLang="tr-TR" sz="2800" b="1" dirty="0">
              <a:solidFill>
                <a:srgbClr val="00B050"/>
              </a:solidFill>
            </a:endParaRPr>
          </a:p>
          <a:p>
            <a:pPr marL="273044" indent="-273044">
              <a:defRPr/>
            </a:pPr>
            <a:endParaRPr lang="tr-TR" altLang="tr-TR" sz="2800" b="1" dirty="0">
              <a:solidFill>
                <a:schemeClr val="accent4"/>
              </a:solidFill>
            </a:endParaRPr>
          </a:p>
          <a:p>
            <a:pPr marL="273044" indent="-273044">
              <a:defRPr/>
            </a:pPr>
            <a:endParaRPr lang="tr-TR" altLang="tr-TR" sz="2800" b="1" dirty="0">
              <a:solidFill>
                <a:schemeClr val="accent4"/>
              </a:solidFill>
            </a:endParaRPr>
          </a:p>
          <a:p>
            <a:pPr marL="273044" indent="-273044">
              <a:defRPr/>
            </a:pPr>
            <a:endParaRPr lang="tr-TR" altLang="tr-TR" sz="2800" b="1" dirty="0">
              <a:solidFill>
                <a:schemeClr val="accent4"/>
              </a:solidFill>
            </a:endParaRPr>
          </a:p>
          <a:p>
            <a:pPr marL="273044" indent="-273044">
              <a:defRPr/>
            </a:pPr>
            <a:endParaRPr lang="tr-TR" altLang="tr-TR" sz="2800" b="1" dirty="0">
              <a:solidFill>
                <a:schemeClr val="accent4"/>
              </a:solidFill>
            </a:endParaRPr>
          </a:p>
          <a:p>
            <a:pPr marL="273044" indent="-273044">
              <a:defRPr/>
            </a:pPr>
            <a:endParaRPr lang="tr-TR" altLang="tr-TR" sz="2800" b="1" dirty="0">
              <a:solidFill>
                <a:schemeClr val="accent4"/>
              </a:solidFill>
            </a:endParaRPr>
          </a:p>
        </p:txBody>
      </p:sp>
      <p:sp>
        <p:nvSpPr>
          <p:cNvPr id="5" name="Oval 4"/>
          <p:cNvSpPr/>
          <p:nvPr/>
        </p:nvSpPr>
        <p:spPr>
          <a:xfrm>
            <a:off x="57154" y="158750"/>
            <a:ext cx="612775" cy="603251"/>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4000" b="1"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1</a:t>
            </a:r>
          </a:p>
        </p:txBody>
      </p:sp>
      <p:pic>
        <p:nvPicPr>
          <p:cNvPr id="31750" name="Resim 1"/>
          <p:cNvPicPr>
            <a:picLocks noChangeAspect="1"/>
          </p:cNvPicPr>
          <p:nvPr/>
        </p:nvPicPr>
        <p:blipFill>
          <a:blip r:embed="rId2">
            <a:extLst>
              <a:ext uri="{28A0092B-C50C-407E-A947-70E740481C1C}">
                <a14:useLocalDpi xmlns="" xmlns:a14="http://schemas.microsoft.com/office/drawing/2010/main" val="0"/>
              </a:ext>
            </a:extLst>
          </a:blip>
          <a:srcRect t="25208"/>
          <a:stretch>
            <a:fillRect/>
          </a:stretch>
        </p:blipFill>
        <p:spPr bwMode="auto">
          <a:xfrm>
            <a:off x="6094416" y="2276479"/>
            <a:ext cx="2630487" cy="1312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751" name="Resim 2"/>
          <p:cNvPicPr>
            <a:picLocks noChangeAspect="1"/>
          </p:cNvPicPr>
          <p:nvPr/>
        </p:nvPicPr>
        <p:blipFill>
          <a:blip r:embed="rId3">
            <a:extLst>
              <a:ext uri="{28A0092B-C50C-407E-A947-70E740481C1C}">
                <a14:useLocalDpi xmlns="" xmlns:a14="http://schemas.microsoft.com/office/drawing/2010/main" val="0"/>
              </a:ext>
            </a:extLst>
          </a:blip>
          <a:srcRect l="9837" t="21449" r="5113" b="7175"/>
          <a:stretch>
            <a:fillRect/>
          </a:stretch>
        </p:blipFill>
        <p:spPr bwMode="auto">
          <a:xfrm>
            <a:off x="6118226" y="3698876"/>
            <a:ext cx="2592388" cy="14414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Resim 9"/>
          <p:cNvPicPr>
            <a:picLocks noChangeAspect="1"/>
          </p:cNvPicPr>
          <p:nvPr/>
        </p:nvPicPr>
        <p:blipFill rotWithShape="1">
          <a:blip r:embed="rId4" cstate="print">
            <a:extLst>
              <a:ext uri="{28A0092B-C50C-407E-A947-70E740481C1C}">
                <a14:useLocalDpi xmlns="" xmlns:a14="http://schemas.microsoft.com/office/drawing/2010/main" val="0"/>
              </a:ext>
            </a:extLst>
          </a:blip>
          <a:srcRect t="3813" r="3248" b="13788"/>
          <a:stretch/>
        </p:blipFill>
        <p:spPr>
          <a:xfrm>
            <a:off x="3337883" y="6282000"/>
            <a:ext cx="2490460" cy="576000"/>
          </a:xfrm>
          <a:prstGeom prst="rect">
            <a:avLst/>
          </a:prstGeom>
        </p:spPr>
      </p:pic>
    </p:spTree>
    <p:extLst>
      <p:ext uri="{BB962C8B-B14F-4D97-AF65-F5344CB8AC3E}">
        <p14:creationId xmlns="" xmlns:p14="http://schemas.microsoft.com/office/powerpoint/2010/main" val="27837110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2 Alt Başlık"/>
          <p:cNvSpPr>
            <a:spLocks noGrp="1"/>
          </p:cNvSpPr>
          <p:nvPr>
            <p:ph type="subTitle" idx="1"/>
          </p:nvPr>
        </p:nvSpPr>
        <p:spPr>
          <a:xfrm>
            <a:off x="179391" y="1046352"/>
            <a:ext cx="8785225" cy="3167063"/>
          </a:xfrm>
          <a:solidFill>
            <a:schemeClr val="bg1"/>
          </a:solidFill>
          <a:ln w="25400" cap="rnd">
            <a:gradFill flip="none" rotWithShape="1">
              <a:gsLst>
                <a:gs pos="5000">
                  <a:srgbClr val="00B050"/>
                </a:gs>
                <a:gs pos="54000">
                  <a:srgbClr val="00B0F0"/>
                </a:gs>
                <a:gs pos="94000">
                  <a:srgbClr val="FF0000"/>
                </a:gs>
              </a:gsLst>
              <a:lin ang="16200000" scaled="1"/>
              <a:tileRect/>
            </a:gradFill>
            <a:bevel/>
            <a:headEnd/>
            <a:tailEnd/>
          </a:ln>
        </p:spPr>
        <p:txBody>
          <a:bodyPr anchor="ctr"/>
          <a:lstStyle/>
          <a:p>
            <a:pPr eaLnBrk="1" hangingPunct="1">
              <a:defRPr/>
            </a:pPr>
            <a:r>
              <a:rPr lang="tr-TR" altLang="tr-TR" sz="5400" b="1" dirty="0" err="1" smtClean="0">
                <a:solidFill>
                  <a:srgbClr val="FF0000"/>
                </a:solidFill>
              </a:rPr>
              <a:t>Eat</a:t>
            </a:r>
            <a:r>
              <a:rPr lang="tr-TR" altLang="tr-TR" sz="5400" b="1" dirty="0" smtClean="0">
                <a:solidFill>
                  <a:srgbClr val="FF0000"/>
                </a:solidFill>
              </a:rPr>
              <a:t> </a:t>
            </a:r>
            <a:r>
              <a:rPr lang="tr-TR" altLang="tr-TR" sz="5400" b="1" dirty="0" err="1" smtClean="0">
                <a:solidFill>
                  <a:srgbClr val="FF0000"/>
                </a:solidFill>
              </a:rPr>
              <a:t>healthy</a:t>
            </a:r>
            <a:r>
              <a:rPr lang="tr-TR" altLang="tr-TR" sz="5400" b="1" dirty="0" smtClean="0">
                <a:solidFill>
                  <a:srgbClr val="FF0000"/>
                </a:solidFill>
              </a:rPr>
              <a:t> </a:t>
            </a:r>
            <a:endParaRPr lang="tr-TR" altLang="tr-TR" sz="5400" b="1" dirty="0">
              <a:solidFill>
                <a:srgbClr val="FF0000"/>
              </a:solidFill>
            </a:endParaRPr>
          </a:p>
          <a:p>
            <a:pPr eaLnBrk="1" hangingPunct="1">
              <a:defRPr/>
            </a:pPr>
            <a:r>
              <a:rPr lang="tr-TR" altLang="tr-TR" sz="5400" b="1" dirty="0" smtClean="0">
                <a:solidFill>
                  <a:srgbClr val="00B0F0"/>
                </a:solidFill>
              </a:rPr>
              <a:t>Be </a:t>
            </a:r>
            <a:r>
              <a:rPr lang="tr-TR" altLang="tr-TR" sz="5400" b="1" dirty="0" err="1" smtClean="0">
                <a:solidFill>
                  <a:srgbClr val="00B0F0"/>
                </a:solidFill>
              </a:rPr>
              <a:t>active</a:t>
            </a:r>
            <a:endParaRPr lang="tr-TR" altLang="tr-TR" sz="5400" b="1" dirty="0">
              <a:solidFill>
                <a:srgbClr val="00B0F0"/>
              </a:solidFill>
            </a:endParaRPr>
          </a:p>
          <a:p>
            <a:pPr eaLnBrk="1" hangingPunct="1">
              <a:defRPr/>
            </a:pPr>
            <a:r>
              <a:rPr lang="tr-TR" altLang="tr-TR" sz="5400" b="1" dirty="0" err="1" smtClean="0">
                <a:solidFill>
                  <a:srgbClr val="00B050"/>
                </a:solidFill>
              </a:rPr>
              <a:t>Live</a:t>
            </a:r>
            <a:r>
              <a:rPr lang="tr-TR" altLang="tr-TR" sz="5400" b="1" dirty="0" smtClean="0">
                <a:solidFill>
                  <a:srgbClr val="00B050"/>
                </a:solidFill>
              </a:rPr>
              <a:t> </a:t>
            </a:r>
            <a:r>
              <a:rPr lang="tr-TR" altLang="tr-TR" sz="5400" b="1" dirty="0" err="1" smtClean="0">
                <a:solidFill>
                  <a:srgbClr val="00B050"/>
                </a:solidFill>
              </a:rPr>
              <a:t>healthy</a:t>
            </a:r>
            <a:endParaRPr lang="tr-TR" altLang="tr-TR" sz="5400" b="1" dirty="0">
              <a:solidFill>
                <a:srgbClr val="00B050"/>
              </a:solidFill>
            </a:endParaRPr>
          </a:p>
          <a:p>
            <a:pPr eaLnBrk="1" hangingPunct="1">
              <a:defRPr/>
            </a:pPr>
            <a:endParaRPr lang="tr-TR" altLang="tr-TR" sz="2800" b="1" dirty="0"/>
          </a:p>
        </p:txBody>
      </p:sp>
      <p:pic>
        <p:nvPicPr>
          <p:cNvPr id="3077" name="Resim 1"/>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545" y="4387363"/>
            <a:ext cx="9036792" cy="24537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Resim 4"/>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782409" y="74352"/>
            <a:ext cx="3579188" cy="972000"/>
          </a:xfrm>
          <a:prstGeom prst="rect">
            <a:avLst/>
          </a:prstGeom>
        </p:spPr>
      </p:pic>
    </p:spTree>
    <p:extLst>
      <p:ext uri="{BB962C8B-B14F-4D97-AF65-F5344CB8AC3E}">
        <p14:creationId xmlns="" xmlns:p14="http://schemas.microsoft.com/office/powerpoint/2010/main" val="41084128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611189" y="220663"/>
            <a:ext cx="7886700" cy="787400"/>
          </a:xfrm>
          <a:solidFill>
            <a:schemeClr val="accent2">
              <a:lumMod val="20000"/>
              <a:lumOff val="80000"/>
            </a:schemeClr>
          </a:solidFill>
        </p:spPr>
        <p:txBody>
          <a:bodyPr rtlCol="0">
            <a:normAutofit/>
          </a:bodyPr>
          <a:lstStyle/>
          <a:p>
            <a:pPr algn="ctr">
              <a:defRPr/>
            </a:pPr>
            <a:r>
              <a:rPr lang="en-US" sz="4000" b="1" dirty="0" smtClean="0">
                <a:solidFill>
                  <a:srgbClr val="FF0000"/>
                </a:solidFill>
              </a:rPr>
              <a:t>HEALTHY SNACKS</a:t>
            </a:r>
            <a:endParaRPr lang="tr-TR" altLang="tr-TR" sz="4000" b="1" dirty="0">
              <a:solidFill>
                <a:srgbClr val="FF0000"/>
              </a:solidFill>
            </a:endParaRPr>
          </a:p>
        </p:txBody>
      </p:sp>
      <p:sp>
        <p:nvSpPr>
          <p:cNvPr id="32771" name="Rectangle 4"/>
          <p:cNvSpPr>
            <a:spLocks noChangeArrowheads="1"/>
          </p:cNvSpPr>
          <p:nvPr/>
        </p:nvSpPr>
        <p:spPr bwMode="auto">
          <a:xfrm>
            <a:off x="4140201" y="1731966"/>
            <a:ext cx="4319588" cy="1336675"/>
          </a:xfrm>
          <a:prstGeom prst="rect">
            <a:avLst/>
          </a:prstGeom>
          <a:noFill/>
          <a:ln w="25400" cap="rnd">
            <a:solidFill>
              <a:srgbClr val="FF0000"/>
            </a:solidFill>
            <a:prstDash val="sysDot"/>
            <a:miter lim="800000"/>
            <a:headEnd/>
            <a:tailEnd/>
          </a:ln>
          <a:extLst>
            <a:ext uri="{909E8E84-426E-40DD-AFC4-6F175D3DCCD1}">
              <a14:hiddenFill xmlns="" xmlns:a14="http://schemas.microsoft.com/office/drawing/2010/main">
                <a:solidFill>
                  <a:srgbClr val="FFFFFF"/>
                </a:solidFill>
              </a14:hiddenFill>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tx2"/>
              </a:buClr>
              <a:buSzPct val="70000"/>
              <a:buFont typeface="Wingdings" panose="05000000000000000000" pitchFamily="2" charset="2"/>
              <a:buNone/>
            </a:pPr>
            <a:r>
              <a:rPr lang="tr-TR" altLang="tr-TR" sz="2400" dirty="0" smtClean="0"/>
              <a:t>1 </a:t>
            </a:r>
            <a:r>
              <a:rPr lang="tr-TR" altLang="tr-TR" sz="2400" dirty="0" err="1" smtClean="0"/>
              <a:t>apple</a:t>
            </a:r>
            <a:endParaRPr lang="tr-TR" altLang="tr-TR" sz="2400" dirty="0" smtClean="0"/>
          </a:p>
          <a:p>
            <a:pPr eaLnBrk="1" hangingPunct="1">
              <a:spcBef>
                <a:spcPct val="20000"/>
              </a:spcBef>
              <a:buClr>
                <a:schemeClr val="tx2"/>
              </a:buClr>
              <a:buSzPct val="70000"/>
              <a:buFont typeface="Wingdings" panose="05000000000000000000" pitchFamily="2" charset="2"/>
              <a:buNone/>
            </a:pPr>
            <a:r>
              <a:rPr lang="tr-TR" altLang="tr-TR" sz="2400" dirty="0" smtClean="0"/>
              <a:t>1 cup of </a:t>
            </a:r>
            <a:r>
              <a:rPr lang="tr-TR" altLang="tr-TR" sz="2400" dirty="0" err="1" smtClean="0"/>
              <a:t>milk</a:t>
            </a:r>
            <a:endParaRPr lang="tr-TR" altLang="tr-TR" sz="2400" dirty="0"/>
          </a:p>
        </p:txBody>
      </p:sp>
      <p:sp>
        <p:nvSpPr>
          <p:cNvPr id="32773" name="Rectangle 6"/>
          <p:cNvSpPr>
            <a:spLocks noChangeArrowheads="1"/>
          </p:cNvSpPr>
          <p:nvPr/>
        </p:nvSpPr>
        <p:spPr bwMode="auto">
          <a:xfrm>
            <a:off x="4859342" y="4076700"/>
            <a:ext cx="3025775" cy="1081088"/>
          </a:xfrm>
          <a:prstGeom prst="rect">
            <a:avLst/>
          </a:prstGeom>
          <a:noFill/>
          <a:ln w="25400" cap="rnd">
            <a:solidFill>
              <a:srgbClr val="00B050"/>
            </a:solidFill>
            <a:prstDash val="sysDot"/>
            <a:miter lim="800000"/>
            <a:headEnd/>
            <a:tailEnd/>
          </a:ln>
          <a:extLst>
            <a:ext uri="{909E8E84-426E-40DD-AFC4-6F175D3DCCD1}">
              <a14:hiddenFill xmlns="" xmlns:a14="http://schemas.microsoft.com/office/drawing/2010/main">
                <a:solidFill>
                  <a:srgbClr val="FFFFFF"/>
                </a:solidFill>
              </a14:hiddenFill>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400" dirty="0" smtClean="0"/>
              <a:t>1 handful of hazelnuts</a:t>
            </a:r>
            <a:endParaRPr lang="tr-TR" sz="2400" dirty="0" smtClean="0"/>
          </a:p>
        </p:txBody>
      </p:sp>
      <p:sp>
        <p:nvSpPr>
          <p:cNvPr id="32774" name="Rectangle 7"/>
          <p:cNvSpPr>
            <a:spLocks noChangeArrowheads="1"/>
          </p:cNvSpPr>
          <p:nvPr/>
        </p:nvSpPr>
        <p:spPr bwMode="auto">
          <a:xfrm>
            <a:off x="942975" y="5514975"/>
            <a:ext cx="4673600" cy="1081088"/>
          </a:xfrm>
          <a:prstGeom prst="rect">
            <a:avLst/>
          </a:prstGeom>
          <a:noFill/>
          <a:ln w="25400" cap="rnd">
            <a:solidFill>
              <a:srgbClr val="FF6600"/>
            </a:solidFill>
            <a:prstDash val="sysDot"/>
            <a:miter lim="800000"/>
            <a:headEnd/>
            <a:tailEnd/>
          </a:ln>
          <a:extLst>
            <a:ext uri="{909E8E84-426E-40DD-AFC4-6F175D3DCCD1}">
              <a14:hiddenFill xmlns="" xmlns:a14="http://schemas.microsoft.com/office/drawing/2010/main">
                <a:solidFill>
                  <a:srgbClr val="FFFFFF"/>
                </a:solidFill>
              </a14:hiddenFill>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400" dirty="0" smtClean="0"/>
              <a:t>4 dried apricots</a:t>
            </a:r>
            <a:endParaRPr lang="tr-TR" sz="2400" dirty="0" smtClean="0"/>
          </a:p>
          <a:p>
            <a:r>
              <a:rPr lang="en-US" sz="2400" dirty="0" smtClean="0"/>
              <a:t>1 cup of yogurt (without cream)</a:t>
            </a:r>
            <a:endParaRPr lang="tr-TR" sz="2400" dirty="0"/>
          </a:p>
        </p:txBody>
      </p:sp>
      <p:pic>
        <p:nvPicPr>
          <p:cNvPr id="10" name="Resim 9"/>
          <p:cNvPicPr>
            <a:picLocks noChangeAspect="1"/>
          </p:cNvPicPr>
          <p:nvPr/>
        </p:nvPicPr>
        <p:blipFill rotWithShape="1">
          <a:blip r:embed="rId3" cstate="print">
            <a:extLst>
              <a:ext uri="{28A0092B-C50C-407E-A947-70E740481C1C}">
                <a14:useLocalDpi xmlns="" xmlns:a14="http://schemas.microsoft.com/office/drawing/2010/main" val="0"/>
              </a:ext>
            </a:extLst>
          </a:blip>
          <a:srcRect t="3813" r="3248" b="13788"/>
          <a:stretch/>
        </p:blipFill>
        <p:spPr>
          <a:xfrm>
            <a:off x="6622420" y="6282000"/>
            <a:ext cx="2490460" cy="576000"/>
          </a:xfrm>
          <a:prstGeom prst="rect">
            <a:avLst/>
          </a:prstGeom>
        </p:spPr>
      </p:pic>
      <p:sp>
        <p:nvSpPr>
          <p:cNvPr id="41986" name="AutoShape 2" descr="Elma Nedir? » Bilgiusta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1" name="10 Resim" descr="elma.jpg"/>
          <p:cNvPicPr>
            <a:picLocks noChangeAspect="1"/>
          </p:cNvPicPr>
          <p:nvPr/>
        </p:nvPicPr>
        <p:blipFill>
          <a:blip r:embed="rId4"/>
          <a:stretch>
            <a:fillRect/>
          </a:stretch>
        </p:blipFill>
        <p:spPr>
          <a:xfrm>
            <a:off x="629586" y="1073045"/>
            <a:ext cx="2133600" cy="2133600"/>
          </a:xfrm>
          <a:prstGeom prst="rect">
            <a:avLst/>
          </a:prstGeom>
        </p:spPr>
      </p:pic>
      <p:pic>
        <p:nvPicPr>
          <p:cNvPr id="12" name="11 Resim" descr="yoğrt.jpg"/>
          <p:cNvPicPr>
            <a:picLocks noChangeAspect="1"/>
          </p:cNvPicPr>
          <p:nvPr/>
        </p:nvPicPr>
        <p:blipFill>
          <a:blip r:embed="rId5"/>
          <a:stretch>
            <a:fillRect/>
          </a:stretch>
        </p:blipFill>
        <p:spPr>
          <a:xfrm>
            <a:off x="1553434" y="3336950"/>
            <a:ext cx="2619375" cy="1743075"/>
          </a:xfrm>
          <a:prstGeom prst="rect">
            <a:avLst/>
          </a:prstGeom>
        </p:spPr>
      </p:pic>
    </p:spTree>
    <p:extLst>
      <p:ext uri="{BB962C8B-B14F-4D97-AF65-F5344CB8AC3E}">
        <p14:creationId xmlns="" xmlns:p14="http://schemas.microsoft.com/office/powerpoint/2010/main" val="27697744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Başlık"/>
          <p:cNvSpPr txBox="1">
            <a:spLocks/>
          </p:cNvSpPr>
          <p:nvPr/>
        </p:nvSpPr>
        <p:spPr bwMode="auto">
          <a:xfrm>
            <a:off x="57154" y="158751"/>
            <a:ext cx="9045575" cy="661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bIns="91440"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spcBef>
                <a:spcPct val="0"/>
              </a:spcBef>
              <a:buFontTx/>
              <a:buNone/>
            </a:pPr>
            <a:endParaRPr lang="tr-TR" altLang="tr-TR" sz="3600" b="1" dirty="0">
              <a:solidFill>
                <a:srgbClr val="FF0000"/>
              </a:solidFill>
              <a:latin typeface="Calibri Light" panose="020F0302020204030204" pitchFamily="34" charset="0"/>
            </a:endParaRPr>
          </a:p>
        </p:txBody>
      </p:sp>
      <p:sp>
        <p:nvSpPr>
          <p:cNvPr id="5" name="Oval 4"/>
          <p:cNvSpPr/>
          <p:nvPr/>
        </p:nvSpPr>
        <p:spPr>
          <a:xfrm>
            <a:off x="57154" y="158750"/>
            <a:ext cx="612775" cy="603251"/>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4000" b="1"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2</a:t>
            </a:r>
          </a:p>
        </p:txBody>
      </p:sp>
      <p:sp>
        <p:nvSpPr>
          <p:cNvPr id="7" name="Rectangle 5"/>
          <p:cNvSpPr>
            <a:spLocks noChangeArrowheads="1"/>
          </p:cNvSpPr>
          <p:nvPr/>
        </p:nvSpPr>
        <p:spPr bwMode="auto">
          <a:xfrm>
            <a:off x="1331917" y="1557342"/>
            <a:ext cx="6550025" cy="3959225"/>
          </a:xfrm>
          <a:prstGeom prst="rect">
            <a:avLst/>
          </a:prstGeom>
          <a:solidFill>
            <a:schemeClr val="accent2">
              <a:lumMod val="20000"/>
              <a:lumOff val="80000"/>
            </a:schemeClr>
          </a:solidFill>
          <a:ln w="63500" cap="rnd">
            <a:solidFill>
              <a:srgbClr val="FF0000">
                <a:alpha val="29020"/>
              </a:srgbClr>
            </a:solidFill>
            <a:prstDash val="sysDot"/>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2400" b="1" dirty="0" smtClean="0">
                <a:solidFill>
                  <a:srgbClr val="7030A0"/>
                </a:solidFill>
              </a:rPr>
              <a:t>Not only the diversity of 5 basic food groups, but also the variety of foods in the same group must be ensured!</a:t>
            </a:r>
            <a:endParaRPr lang="tr-TR" sz="2400" b="1" dirty="0">
              <a:solidFill>
                <a:srgbClr val="7030A0"/>
              </a:solidFill>
            </a:endParaRPr>
          </a:p>
        </p:txBody>
      </p:sp>
      <p:pic>
        <p:nvPicPr>
          <p:cNvPr id="10" name="Resim 9"/>
          <p:cNvPicPr>
            <a:picLocks noChangeAspect="1"/>
          </p:cNvPicPr>
          <p:nvPr/>
        </p:nvPicPr>
        <p:blipFill rotWithShape="1">
          <a:blip r:embed="rId2" cstate="print">
            <a:extLst>
              <a:ext uri="{28A0092B-C50C-407E-A947-70E740481C1C}">
                <a14:useLocalDpi xmlns="" xmlns:a14="http://schemas.microsoft.com/office/drawing/2010/main" val="0"/>
              </a:ext>
            </a:extLst>
          </a:blip>
          <a:srcRect t="3813" r="3248" b="13788"/>
          <a:stretch/>
        </p:blipFill>
        <p:spPr>
          <a:xfrm>
            <a:off x="3337883" y="6282000"/>
            <a:ext cx="2490460" cy="576000"/>
          </a:xfrm>
          <a:prstGeom prst="rect">
            <a:avLst/>
          </a:prstGeom>
        </p:spPr>
      </p:pic>
    </p:spTree>
    <p:extLst>
      <p:ext uri="{BB962C8B-B14F-4D97-AF65-F5344CB8AC3E}">
        <p14:creationId xmlns="" xmlns:p14="http://schemas.microsoft.com/office/powerpoint/2010/main" val="37168396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cstate="print">
            <a:extLst>
              <a:ext uri="{28A0092B-C50C-407E-A947-70E740481C1C}">
                <a14:useLocalDpi xmlns="" xmlns:a14="http://schemas.microsoft.com/office/drawing/2010/main" val="0"/>
              </a:ext>
            </a:extLst>
          </a:blip>
          <a:srcRect l="23553" t="21782" r="167" b="13511"/>
          <a:stretch/>
        </p:blipFill>
        <p:spPr>
          <a:xfrm rot="21399645">
            <a:off x="1268868" y="3163579"/>
            <a:ext cx="6606264" cy="2982152"/>
          </a:xfrm>
          <a:prstGeom prst="ellipse">
            <a:avLst/>
          </a:prstGeom>
        </p:spPr>
      </p:pic>
      <p:sp>
        <p:nvSpPr>
          <p:cNvPr id="23554" name="2 İçerik Yer Tutucusu"/>
          <p:cNvSpPr>
            <a:spLocks/>
          </p:cNvSpPr>
          <p:nvPr/>
        </p:nvSpPr>
        <p:spPr bwMode="auto">
          <a:xfrm>
            <a:off x="323853" y="428628"/>
            <a:ext cx="8208963" cy="6215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692150" indent="-347663">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r>
              <a:rPr lang="en-US" sz="2400" dirty="0" smtClean="0">
                <a:solidFill>
                  <a:srgbClr val="FF0000"/>
                </a:solidFill>
              </a:rPr>
              <a:t>If you have consumed red meat at one meal, you can choose chicken, fish, eggs or dried legumes at other meals.</a:t>
            </a:r>
            <a:endParaRPr lang="tr-TR" sz="2400" dirty="0" smtClean="0">
              <a:solidFill>
                <a:srgbClr val="FF0000"/>
              </a:solidFill>
            </a:endParaRPr>
          </a:p>
          <a:p>
            <a:r>
              <a:rPr lang="en-US" sz="2400" dirty="0" smtClean="0">
                <a:solidFill>
                  <a:srgbClr val="00B050"/>
                </a:solidFill>
              </a:rPr>
              <a:t>Red meat is richer in iron than chicken and its fish. The total fat and saturated fat content of chicken and fish meat is less. Dried legumes are a source of vegetable protein with iron content such as red meat. </a:t>
            </a:r>
            <a:endParaRPr lang="tr-TR" sz="2400" dirty="0">
              <a:solidFill>
                <a:srgbClr val="00B050"/>
              </a:solidFill>
            </a:endParaRPr>
          </a:p>
        </p:txBody>
      </p:sp>
      <p:pic>
        <p:nvPicPr>
          <p:cNvPr id="6" name="Resim 5"/>
          <p:cNvPicPr>
            <a:picLocks noChangeAspect="1"/>
          </p:cNvPicPr>
          <p:nvPr/>
        </p:nvPicPr>
        <p:blipFill rotWithShape="1">
          <a:blip r:embed="rId3" cstate="print">
            <a:extLst>
              <a:ext uri="{28A0092B-C50C-407E-A947-70E740481C1C}">
                <a14:useLocalDpi xmlns="" xmlns:a14="http://schemas.microsoft.com/office/drawing/2010/main" val="0"/>
              </a:ext>
            </a:extLst>
          </a:blip>
          <a:srcRect t="3813" r="3248" b="13788"/>
          <a:stretch/>
        </p:blipFill>
        <p:spPr>
          <a:xfrm>
            <a:off x="3337883" y="6282000"/>
            <a:ext cx="2490460" cy="576000"/>
          </a:xfrm>
          <a:prstGeom prst="rect">
            <a:avLst/>
          </a:prstGeom>
        </p:spPr>
      </p:pic>
    </p:spTree>
    <p:extLst>
      <p:ext uri="{BB962C8B-B14F-4D97-AF65-F5344CB8AC3E}">
        <p14:creationId xmlns="" xmlns:p14="http://schemas.microsoft.com/office/powerpoint/2010/main" val="7806933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up 96"/>
          <p:cNvGrpSpPr>
            <a:grpSpLocks/>
          </p:cNvGrpSpPr>
          <p:nvPr/>
        </p:nvGrpSpPr>
        <p:grpSpPr bwMode="auto">
          <a:xfrm>
            <a:off x="841377" y="917578"/>
            <a:ext cx="7959725" cy="5680075"/>
            <a:chOff x="-975910" y="545719"/>
            <a:chExt cx="10622098" cy="7576337"/>
          </a:xfrm>
        </p:grpSpPr>
        <p:grpSp>
          <p:nvGrpSpPr>
            <p:cNvPr id="36875" name="Grup 99"/>
            <p:cNvGrpSpPr>
              <a:grpSpLocks/>
            </p:cNvGrpSpPr>
            <p:nvPr/>
          </p:nvGrpSpPr>
          <p:grpSpPr bwMode="auto">
            <a:xfrm>
              <a:off x="5731255" y="545719"/>
              <a:ext cx="3059006" cy="1116279"/>
              <a:chOff x="1749805" y="545718"/>
              <a:chExt cx="3059006" cy="1116279"/>
            </a:xfrm>
          </p:grpSpPr>
          <p:cxnSp>
            <p:nvCxnSpPr>
              <p:cNvPr id="122" name="Eğri Bağlayıcı 121"/>
              <p:cNvCxnSpPr/>
              <p:nvPr/>
            </p:nvCxnSpPr>
            <p:spPr>
              <a:xfrm flipV="1">
                <a:off x="1749773" y="1439294"/>
                <a:ext cx="1896047" cy="222336"/>
              </a:xfrm>
              <a:prstGeom prst="curvedConnector2">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6894" name="Metin Kutusu 2"/>
              <p:cNvSpPr txBox="1">
                <a:spLocks noChangeArrowheads="1"/>
              </p:cNvSpPr>
              <p:nvPr/>
            </p:nvSpPr>
            <p:spPr bwMode="auto">
              <a:xfrm rot="492619">
                <a:off x="2666387" y="545718"/>
                <a:ext cx="2142424" cy="9028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580" tIns="34291" rIns="68580" bIns="3429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15000"/>
                  </a:lnSpc>
                  <a:spcAft>
                    <a:spcPts val="751"/>
                  </a:spcAft>
                </a:pPr>
                <a:r>
                  <a:rPr lang="tr-TR" altLang="tr-TR" sz="1600" b="1" dirty="0" err="1" smtClean="0">
                    <a:solidFill>
                      <a:srgbClr val="4F81BD"/>
                    </a:solidFill>
                    <a:ea typeface="Calibri" panose="020F0502020204030204" pitchFamily="34" charset="0"/>
                    <a:cs typeface="Times New Roman" panose="02020603050405020304" pitchFamily="18" charset="0"/>
                  </a:rPr>
                  <a:t>Milk</a:t>
                </a:r>
                <a:r>
                  <a:rPr lang="tr-TR" altLang="tr-TR" sz="1600" b="1" dirty="0" smtClean="0">
                    <a:solidFill>
                      <a:srgbClr val="4F81BD"/>
                    </a:solidFill>
                    <a:ea typeface="Calibri" panose="020F0502020204030204" pitchFamily="34" charset="0"/>
                    <a:cs typeface="Times New Roman" panose="02020603050405020304" pitchFamily="18" charset="0"/>
                  </a:rPr>
                  <a:t> </a:t>
                </a:r>
                <a:r>
                  <a:rPr lang="tr-TR" altLang="tr-TR" sz="1600" b="1" dirty="0" err="1" smtClean="0">
                    <a:solidFill>
                      <a:srgbClr val="4F81BD"/>
                    </a:solidFill>
                    <a:ea typeface="Calibri" panose="020F0502020204030204" pitchFamily="34" charset="0"/>
                    <a:cs typeface="Times New Roman" panose="02020603050405020304" pitchFamily="18" charset="0"/>
                  </a:rPr>
                  <a:t>and</a:t>
                </a:r>
                <a:r>
                  <a:rPr lang="tr-TR" altLang="tr-TR" sz="1600" b="1" dirty="0" smtClean="0">
                    <a:solidFill>
                      <a:srgbClr val="4F81BD"/>
                    </a:solidFill>
                    <a:ea typeface="Calibri" panose="020F0502020204030204" pitchFamily="34" charset="0"/>
                    <a:cs typeface="Times New Roman" panose="02020603050405020304" pitchFamily="18" charset="0"/>
                  </a:rPr>
                  <a:t> </a:t>
                </a:r>
                <a:r>
                  <a:rPr lang="tr-TR" altLang="tr-TR" sz="1600" b="1" dirty="0" err="1" smtClean="0">
                    <a:solidFill>
                      <a:srgbClr val="4F81BD"/>
                    </a:solidFill>
                    <a:ea typeface="Calibri" panose="020F0502020204030204" pitchFamily="34" charset="0"/>
                    <a:cs typeface="Times New Roman" panose="02020603050405020304" pitchFamily="18" charset="0"/>
                  </a:rPr>
                  <a:t>products</a:t>
                </a:r>
                <a:endParaRPr lang="tr-TR" altLang="tr-TR" sz="1100" dirty="0">
                  <a:ea typeface="Calibri" panose="020F0502020204030204" pitchFamily="34" charset="0"/>
                  <a:cs typeface="Times New Roman" panose="02020603050405020304" pitchFamily="18" charset="0"/>
                </a:endParaRPr>
              </a:p>
            </p:txBody>
          </p:sp>
        </p:grpSp>
        <p:grpSp>
          <p:nvGrpSpPr>
            <p:cNvPr id="36876" name="Grup 100"/>
            <p:cNvGrpSpPr>
              <a:grpSpLocks/>
            </p:cNvGrpSpPr>
            <p:nvPr/>
          </p:nvGrpSpPr>
          <p:grpSpPr bwMode="auto">
            <a:xfrm>
              <a:off x="-975910" y="723065"/>
              <a:ext cx="2288327" cy="1298583"/>
              <a:chOff x="-1947460" y="656389"/>
              <a:chExt cx="2288328" cy="1298584"/>
            </a:xfrm>
          </p:grpSpPr>
          <p:cxnSp>
            <p:nvCxnSpPr>
              <p:cNvPr id="120" name="Eğri Bağlayıcı 119"/>
              <p:cNvCxnSpPr>
                <a:endCxn id="121" idx="2"/>
              </p:cNvCxnSpPr>
              <p:nvPr/>
            </p:nvCxnSpPr>
            <p:spPr>
              <a:xfrm rot="10800000">
                <a:off x="-843727" y="1546252"/>
                <a:ext cx="1184234" cy="408674"/>
              </a:xfrm>
              <a:prstGeom prst="curvedConnector2">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1" name="Metin Kutusu 2"/>
              <p:cNvSpPr txBox="1">
                <a:spLocks noChangeArrowheads="1"/>
              </p:cNvSpPr>
              <p:nvPr/>
            </p:nvSpPr>
            <p:spPr bwMode="auto">
              <a:xfrm rot="20837417">
                <a:off x="-1947460" y="656911"/>
                <a:ext cx="1980788" cy="938044"/>
              </a:xfrm>
              <a:prstGeom prst="rect">
                <a:avLst/>
              </a:prstGeom>
              <a:noFill/>
              <a:ln w="9525">
                <a:noFill/>
                <a:miter lim="800000"/>
                <a:headEnd/>
                <a:tailEnd/>
              </a:ln>
            </p:spPr>
            <p:txBody>
              <a:bodyPr lIns="68580" tIns="34291" rIns="68580" bIns="34291"/>
              <a:lstStyle/>
              <a:p>
                <a:pPr algn="ctr">
                  <a:lnSpc>
                    <a:spcPct val="115000"/>
                  </a:lnSpc>
                  <a:spcAft>
                    <a:spcPts val="751"/>
                  </a:spcAft>
                  <a:defRPr/>
                </a:pPr>
                <a:r>
                  <a:rPr lang="tr-TR" sz="1600" b="1" dirty="0" err="1" smtClean="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Bread</a:t>
                </a:r>
                <a:r>
                  <a:rPr lang="tr-TR" sz="1600" b="1" dirty="0" smtClean="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tr-TR" sz="1600" b="1" dirty="0" err="1" smtClean="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and</a:t>
                </a:r>
                <a:r>
                  <a:rPr lang="tr-TR" sz="1600" b="1" dirty="0" smtClean="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tr-TR" sz="1600" b="1" dirty="0" err="1" smtClean="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grains</a:t>
                </a:r>
                <a:endParaRPr lang="tr-TR" sz="11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endParaRPr>
              </a:p>
            </p:txBody>
          </p:sp>
        </p:grpSp>
        <p:grpSp>
          <p:nvGrpSpPr>
            <p:cNvPr id="36877" name="Grup 101"/>
            <p:cNvGrpSpPr>
              <a:grpSpLocks/>
            </p:cNvGrpSpPr>
            <p:nvPr/>
          </p:nvGrpSpPr>
          <p:grpSpPr bwMode="auto">
            <a:xfrm>
              <a:off x="6437200" y="2689607"/>
              <a:ext cx="2879258" cy="2284176"/>
              <a:chOff x="871008" y="1717984"/>
              <a:chExt cx="2879259" cy="2284515"/>
            </a:xfrm>
          </p:grpSpPr>
          <p:cxnSp>
            <p:nvCxnSpPr>
              <p:cNvPr id="118" name="Eğri Bağlayıcı 117"/>
              <p:cNvCxnSpPr>
                <a:endCxn id="36890" idx="1"/>
              </p:cNvCxnSpPr>
              <p:nvPr/>
            </p:nvCxnSpPr>
            <p:spPr>
              <a:xfrm flipV="1">
                <a:off x="871008" y="2860939"/>
                <a:ext cx="548689" cy="103773"/>
              </a:xfrm>
              <a:prstGeom prst="curvedConnector3">
                <a:avLst>
                  <a:gd name="adj1" fmla="val 50000"/>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6890" name="Metin Kutusu 2"/>
              <p:cNvSpPr txBox="1">
                <a:spLocks noChangeArrowheads="1"/>
              </p:cNvSpPr>
              <p:nvPr/>
            </p:nvSpPr>
            <p:spPr bwMode="auto">
              <a:xfrm>
                <a:off x="1420039" y="1717984"/>
                <a:ext cx="2330228" cy="2284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580" tIns="34291" rIns="68580" bIns="3429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15000"/>
                  </a:lnSpc>
                  <a:spcAft>
                    <a:spcPts val="751"/>
                  </a:spcAft>
                </a:pPr>
                <a:r>
                  <a:rPr lang="tr-TR" altLang="tr-TR" sz="1600" b="1" dirty="0" err="1" smtClean="0">
                    <a:solidFill>
                      <a:srgbClr val="7030A0"/>
                    </a:solidFill>
                    <a:ea typeface="Calibri" panose="020F0502020204030204" pitchFamily="34" charset="0"/>
                    <a:cs typeface="Times New Roman" panose="02020603050405020304" pitchFamily="18" charset="0"/>
                  </a:rPr>
                  <a:t>Meat</a:t>
                </a:r>
                <a:r>
                  <a:rPr lang="tr-TR" altLang="tr-TR" sz="1600" b="1" dirty="0" smtClean="0">
                    <a:solidFill>
                      <a:srgbClr val="7030A0"/>
                    </a:solidFill>
                    <a:ea typeface="Calibri" panose="020F0502020204030204" pitchFamily="34" charset="0"/>
                    <a:cs typeface="Times New Roman" panose="02020603050405020304" pitchFamily="18" charset="0"/>
                  </a:rPr>
                  <a:t> </a:t>
                </a:r>
                <a:r>
                  <a:rPr lang="tr-TR" altLang="tr-TR" sz="1600" b="1" dirty="0" err="1" smtClean="0">
                    <a:solidFill>
                      <a:srgbClr val="7030A0"/>
                    </a:solidFill>
                    <a:ea typeface="Calibri" panose="020F0502020204030204" pitchFamily="34" charset="0"/>
                    <a:cs typeface="Times New Roman" panose="02020603050405020304" pitchFamily="18" charset="0"/>
                  </a:rPr>
                  <a:t>and</a:t>
                </a:r>
                <a:r>
                  <a:rPr lang="tr-TR" altLang="tr-TR" sz="1600" b="1" dirty="0" smtClean="0">
                    <a:solidFill>
                      <a:srgbClr val="7030A0"/>
                    </a:solidFill>
                    <a:ea typeface="Calibri" panose="020F0502020204030204" pitchFamily="34" charset="0"/>
                    <a:cs typeface="Times New Roman" panose="02020603050405020304" pitchFamily="18" charset="0"/>
                  </a:rPr>
                  <a:t> </a:t>
                </a:r>
                <a:r>
                  <a:rPr lang="tr-TR" altLang="tr-TR" sz="1600" b="1" dirty="0" err="1" smtClean="0">
                    <a:solidFill>
                      <a:srgbClr val="7030A0"/>
                    </a:solidFill>
                    <a:ea typeface="Calibri" panose="020F0502020204030204" pitchFamily="34" charset="0"/>
                    <a:cs typeface="Times New Roman" panose="02020603050405020304" pitchFamily="18" charset="0"/>
                  </a:rPr>
                  <a:t>products</a:t>
                </a:r>
                <a:endParaRPr lang="tr-TR" altLang="tr-TR" sz="1600" b="1" dirty="0" smtClean="0">
                  <a:solidFill>
                    <a:srgbClr val="7030A0"/>
                  </a:solidFill>
                  <a:ea typeface="Calibri" panose="020F0502020204030204" pitchFamily="34" charset="0"/>
                  <a:cs typeface="Times New Roman" panose="02020603050405020304" pitchFamily="18" charset="0"/>
                </a:endParaRPr>
              </a:p>
              <a:p>
                <a:pPr algn="ctr">
                  <a:lnSpc>
                    <a:spcPct val="115000"/>
                  </a:lnSpc>
                  <a:spcAft>
                    <a:spcPts val="751"/>
                  </a:spcAft>
                </a:pPr>
                <a:endParaRPr lang="tr-TR" altLang="tr-TR" sz="1100" dirty="0">
                  <a:ea typeface="Calibri" panose="020F0502020204030204" pitchFamily="34" charset="0"/>
                  <a:cs typeface="Times New Roman" panose="02020603050405020304" pitchFamily="18" charset="0"/>
                </a:endParaRPr>
              </a:p>
            </p:txBody>
          </p:sp>
        </p:grpSp>
        <p:grpSp>
          <p:nvGrpSpPr>
            <p:cNvPr id="36878" name="Grup 102"/>
            <p:cNvGrpSpPr>
              <a:grpSpLocks/>
            </p:cNvGrpSpPr>
            <p:nvPr/>
          </p:nvGrpSpPr>
          <p:grpSpPr bwMode="auto">
            <a:xfrm>
              <a:off x="3661392" y="6382276"/>
              <a:ext cx="2072524" cy="1739780"/>
              <a:chOff x="-462933" y="1181625"/>
              <a:chExt cx="2072525" cy="1739780"/>
            </a:xfrm>
          </p:grpSpPr>
          <p:cxnSp>
            <p:nvCxnSpPr>
              <p:cNvPr id="116" name="Eğri Bağlayıcı 115"/>
              <p:cNvCxnSpPr/>
              <p:nvPr/>
            </p:nvCxnSpPr>
            <p:spPr>
              <a:xfrm rot="5400000">
                <a:off x="-13505" y="1547095"/>
                <a:ext cx="1014273" cy="281760"/>
              </a:xfrm>
              <a:prstGeom prst="curvedConnector3">
                <a:avLst>
                  <a:gd name="adj1" fmla="val 50000"/>
                </a:avLst>
              </a:prstGeom>
              <a:ln w="19050">
                <a:solidFill>
                  <a:srgbClr val="EC28C2"/>
                </a:solidFill>
                <a:tailEnd type="triangle"/>
              </a:ln>
            </p:spPr>
            <p:style>
              <a:lnRef idx="1">
                <a:schemeClr val="accent1"/>
              </a:lnRef>
              <a:fillRef idx="0">
                <a:schemeClr val="accent1"/>
              </a:fillRef>
              <a:effectRef idx="0">
                <a:schemeClr val="accent1"/>
              </a:effectRef>
              <a:fontRef idx="minor">
                <a:schemeClr val="tx1"/>
              </a:fontRef>
            </p:style>
          </p:cxnSp>
          <p:sp>
            <p:nvSpPr>
              <p:cNvPr id="36888" name="Metin Kutusu 2"/>
              <p:cNvSpPr txBox="1">
                <a:spLocks noChangeArrowheads="1"/>
              </p:cNvSpPr>
              <p:nvPr/>
            </p:nvSpPr>
            <p:spPr bwMode="auto">
              <a:xfrm rot="150892">
                <a:off x="-462933" y="2165428"/>
                <a:ext cx="2072525" cy="7559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580" tIns="34291" rIns="68580" bIns="3429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15000"/>
                  </a:lnSpc>
                  <a:spcAft>
                    <a:spcPts val="751"/>
                  </a:spcAft>
                </a:pPr>
                <a:r>
                  <a:rPr lang="tr-TR" altLang="tr-TR" sz="1600" b="1" dirty="0" smtClean="0">
                    <a:solidFill>
                      <a:srgbClr val="EC28C2"/>
                    </a:solidFill>
                    <a:ea typeface="Calibri" panose="020F0502020204030204" pitchFamily="34" charset="0"/>
                    <a:cs typeface="Times New Roman" panose="02020603050405020304" pitchFamily="18" charset="0"/>
                  </a:rPr>
                  <a:t>FRUİTS</a:t>
                </a:r>
                <a:endParaRPr lang="tr-TR" altLang="tr-TR" sz="1100" dirty="0">
                  <a:ea typeface="Calibri" panose="020F0502020204030204" pitchFamily="34" charset="0"/>
                  <a:cs typeface="Times New Roman" panose="02020603050405020304" pitchFamily="18" charset="0"/>
                </a:endParaRPr>
              </a:p>
            </p:txBody>
          </p:sp>
        </p:grpSp>
        <p:grpSp>
          <p:nvGrpSpPr>
            <p:cNvPr id="36879" name="Grup 103"/>
            <p:cNvGrpSpPr>
              <a:grpSpLocks/>
            </p:cNvGrpSpPr>
            <p:nvPr/>
          </p:nvGrpSpPr>
          <p:grpSpPr bwMode="auto">
            <a:xfrm>
              <a:off x="1585685" y="5807653"/>
              <a:ext cx="2134959" cy="1836666"/>
              <a:chOff x="-205016" y="1216602"/>
              <a:chExt cx="2134959" cy="1836666"/>
            </a:xfrm>
          </p:grpSpPr>
          <p:cxnSp>
            <p:nvCxnSpPr>
              <p:cNvPr id="114" name="Eğri Bağlayıcı 113"/>
              <p:cNvCxnSpPr/>
              <p:nvPr/>
            </p:nvCxnSpPr>
            <p:spPr>
              <a:xfrm rot="16200000" flipH="1">
                <a:off x="-379894" y="1446218"/>
                <a:ext cx="1007919" cy="548688"/>
              </a:xfrm>
              <a:prstGeom prst="curvedConnector3">
                <a:avLst>
                  <a:gd name="adj1" fmla="val 50000"/>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6886" name="Metin Kutusu 2"/>
              <p:cNvSpPr txBox="1">
                <a:spLocks noChangeArrowheads="1"/>
              </p:cNvSpPr>
              <p:nvPr/>
            </p:nvSpPr>
            <p:spPr bwMode="auto">
              <a:xfrm rot="20984369">
                <a:off x="-205016" y="2175332"/>
                <a:ext cx="2134959" cy="8779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580" tIns="34291" rIns="68580" bIns="3429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15000"/>
                  </a:lnSpc>
                  <a:spcAft>
                    <a:spcPts val="751"/>
                  </a:spcAft>
                </a:pPr>
                <a:r>
                  <a:rPr lang="tr-TR" altLang="tr-TR" sz="1600" b="1" dirty="0" smtClean="0">
                    <a:solidFill>
                      <a:srgbClr val="00863D"/>
                    </a:solidFill>
                    <a:ea typeface="Calibri" panose="020F0502020204030204" pitchFamily="34" charset="0"/>
                    <a:cs typeface="Times New Roman" panose="02020603050405020304" pitchFamily="18" charset="0"/>
                  </a:rPr>
                  <a:t>VEGETABLES</a:t>
                </a:r>
                <a:endParaRPr lang="tr-TR" altLang="tr-TR" sz="1100" dirty="0">
                  <a:ea typeface="Calibri" panose="020F0502020204030204" pitchFamily="34" charset="0"/>
                  <a:cs typeface="Times New Roman" panose="02020603050405020304" pitchFamily="18" charset="0"/>
                </a:endParaRPr>
              </a:p>
            </p:txBody>
          </p:sp>
        </p:grpSp>
        <p:sp>
          <p:nvSpPr>
            <p:cNvPr id="113" name="Metin Kutusu 2"/>
            <p:cNvSpPr txBox="1">
              <a:spLocks noChangeArrowheads="1"/>
            </p:cNvSpPr>
            <p:nvPr/>
          </p:nvSpPr>
          <p:spPr bwMode="auto">
            <a:xfrm>
              <a:off x="6343011" y="6478893"/>
              <a:ext cx="1004618" cy="420853"/>
            </a:xfrm>
            <a:prstGeom prst="rect">
              <a:avLst/>
            </a:prstGeom>
            <a:noFill/>
            <a:ln w="9525">
              <a:noFill/>
              <a:miter lim="800000"/>
              <a:headEnd/>
              <a:tailEnd/>
            </a:ln>
          </p:spPr>
          <p:txBody>
            <a:bodyPr lIns="68580" tIns="34291" rIns="68580" bIns="34291"/>
            <a:lstStyle/>
            <a:p>
              <a:pPr algn="ctr">
                <a:lnSpc>
                  <a:spcPct val="115000"/>
                </a:lnSpc>
                <a:spcAft>
                  <a:spcPts val="751"/>
                </a:spcAft>
                <a:defRPr/>
              </a:pPr>
              <a:r>
                <a:rPr lang="tr-TR" sz="1600" b="1" dirty="0" err="1" smtClean="0">
                  <a:solidFill>
                    <a:srgbClr val="00B0F0"/>
                  </a:solidFill>
                  <a:ea typeface="Calibri" panose="020F0502020204030204" pitchFamily="34" charset="0"/>
                  <a:cs typeface="Times New Roman" panose="02020603050405020304" pitchFamily="18" charset="0"/>
                </a:rPr>
                <a:t>water</a:t>
              </a:r>
              <a:endParaRPr lang="tr-TR" sz="1051" dirty="0">
                <a:ea typeface="Calibri" panose="020F0502020204030204" pitchFamily="34" charset="0"/>
                <a:cs typeface="Times New Roman" panose="02020603050405020304" pitchFamily="18" charset="0"/>
              </a:endParaRPr>
            </a:p>
          </p:txBody>
        </p:sp>
        <p:sp>
          <p:nvSpPr>
            <p:cNvPr id="36881" name="Metin Kutusu 2"/>
            <p:cNvSpPr txBox="1">
              <a:spLocks noChangeArrowheads="1"/>
            </p:cNvSpPr>
            <p:nvPr/>
          </p:nvSpPr>
          <p:spPr bwMode="auto">
            <a:xfrm rot="-336527">
              <a:off x="8054385" y="5523250"/>
              <a:ext cx="1591803" cy="5465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580" tIns="34291" rIns="68580" bIns="3429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15000"/>
                </a:lnSpc>
                <a:spcAft>
                  <a:spcPts val="751"/>
                </a:spcAft>
              </a:pPr>
              <a:r>
                <a:rPr lang="tr-TR" altLang="tr-TR" sz="1600" b="1" dirty="0" err="1" smtClean="0">
                  <a:solidFill>
                    <a:srgbClr val="4F6228"/>
                  </a:solidFill>
                  <a:ea typeface="Calibri" panose="020F0502020204030204" pitchFamily="34" charset="0"/>
                  <a:cs typeface="Times New Roman" panose="02020603050405020304" pitchFamily="18" charset="0"/>
                </a:rPr>
                <a:t>Olive</a:t>
              </a:r>
              <a:r>
                <a:rPr lang="tr-TR" altLang="tr-TR" sz="1600" b="1" dirty="0" smtClean="0">
                  <a:solidFill>
                    <a:srgbClr val="4F6228"/>
                  </a:solidFill>
                  <a:ea typeface="Calibri" panose="020F0502020204030204" pitchFamily="34" charset="0"/>
                  <a:cs typeface="Times New Roman" panose="02020603050405020304" pitchFamily="18" charset="0"/>
                </a:rPr>
                <a:t> </a:t>
              </a:r>
              <a:r>
                <a:rPr lang="tr-TR" altLang="tr-TR" sz="1600" b="1" dirty="0" err="1" smtClean="0">
                  <a:solidFill>
                    <a:srgbClr val="4F6228"/>
                  </a:solidFill>
                  <a:ea typeface="Calibri" panose="020F0502020204030204" pitchFamily="34" charset="0"/>
                  <a:cs typeface="Times New Roman" panose="02020603050405020304" pitchFamily="18" charset="0"/>
                </a:rPr>
                <a:t>oil</a:t>
              </a:r>
              <a:endParaRPr lang="tr-TR" altLang="tr-TR" sz="1100" dirty="0">
                <a:ea typeface="Calibri" panose="020F0502020204030204" pitchFamily="34" charset="0"/>
                <a:cs typeface="Times New Roman" panose="02020603050405020304" pitchFamily="18" charset="0"/>
              </a:endParaRPr>
            </a:p>
          </p:txBody>
        </p:sp>
        <p:grpSp>
          <p:nvGrpSpPr>
            <p:cNvPr id="36882" name="Grup 106"/>
            <p:cNvGrpSpPr>
              <a:grpSpLocks/>
            </p:cNvGrpSpPr>
            <p:nvPr/>
          </p:nvGrpSpPr>
          <p:grpSpPr bwMode="auto">
            <a:xfrm>
              <a:off x="-941743" y="3032595"/>
              <a:ext cx="1310797" cy="2141731"/>
              <a:chOff x="-941744" y="89371"/>
              <a:chExt cx="1310797" cy="2141731"/>
            </a:xfrm>
          </p:grpSpPr>
          <p:cxnSp>
            <p:nvCxnSpPr>
              <p:cNvPr id="108" name="Eğri Bağlayıcı 107"/>
              <p:cNvCxnSpPr/>
              <p:nvPr/>
            </p:nvCxnSpPr>
            <p:spPr>
              <a:xfrm rot="16200000" flipV="1">
                <a:off x="-1272178" y="1214749"/>
                <a:ext cx="1346716" cy="686390"/>
              </a:xfrm>
              <a:prstGeom prst="curvedConnector4">
                <a:avLst>
                  <a:gd name="adj1" fmla="val 32299"/>
                  <a:gd name="adj2" fmla="val 144455"/>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884" name="Metin Kutusu 2"/>
              <p:cNvSpPr txBox="1">
                <a:spLocks noChangeArrowheads="1"/>
              </p:cNvSpPr>
              <p:nvPr/>
            </p:nvSpPr>
            <p:spPr bwMode="auto">
              <a:xfrm rot="-78745">
                <a:off x="-932662" y="89371"/>
                <a:ext cx="1301715" cy="1286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580" tIns="34291" rIns="68580" bIns="3429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15000"/>
                  </a:lnSpc>
                  <a:spcAft>
                    <a:spcPts val="751"/>
                  </a:spcAft>
                </a:pPr>
                <a:r>
                  <a:rPr lang="tr-TR" altLang="tr-TR" sz="1600" b="1" dirty="0" smtClean="0">
                    <a:solidFill>
                      <a:srgbClr val="FF0000"/>
                    </a:solidFill>
                    <a:ea typeface="Calibri" panose="020F0502020204030204" pitchFamily="34" charset="0"/>
                    <a:cs typeface="Times New Roman" panose="02020603050405020304" pitchFamily="18" charset="0"/>
                  </a:rPr>
                  <a:t>Be </a:t>
                </a:r>
                <a:r>
                  <a:rPr lang="tr-TR" altLang="tr-TR" sz="1600" b="1" dirty="0" err="1" smtClean="0">
                    <a:solidFill>
                      <a:srgbClr val="FF0000"/>
                    </a:solidFill>
                    <a:ea typeface="Calibri" panose="020F0502020204030204" pitchFamily="34" charset="0"/>
                    <a:cs typeface="Times New Roman" panose="02020603050405020304" pitchFamily="18" charset="0"/>
                  </a:rPr>
                  <a:t>active</a:t>
                </a:r>
                <a:r>
                  <a:rPr lang="tr-TR" altLang="tr-TR" sz="1600" b="1" dirty="0" smtClean="0">
                    <a:solidFill>
                      <a:srgbClr val="FF0000"/>
                    </a:solidFill>
                    <a:ea typeface="Calibri" panose="020F0502020204030204" pitchFamily="34" charset="0"/>
                    <a:cs typeface="Times New Roman" panose="02020603050405020304" pitchFamily="18" charset="0"/>
                  </a:rPr>
                  <a:t> !</a:t>
                </a:r>
                <a:endParaRPr lang="tr-TR" altLang="tr-TR" sz="1100" dirty="0">
                  <a:solidFill>
                    <a:srgbClr val="FF0000"/>
                  </a:solidFill>
                  <a:ea typeface="Calibri" panose="020F0502020204030204" pitchFamily="34" charset="0"/>
                  <a:cs typeface="Times New Roman" panose="02020603050405020304" pitchFamily="18" charset="0"/>
                </a:endParaRPr>
              </a:p>
            </p:txBody>
          </p:sp>
        </p:grpSp>
      </p:grpSp>
      <p:grpSp>
        <p:nvGrpSpPr>
          <p:cNvPr id="36870" name="Grup 33"/>
          <p:cNvGrpSpPr>
            <a:grpSpLocks/>
          </p:cNvGrpSpPr>
          <p:nvPr/>
        </p:nvGrpSpPr>
        <p:grpSpPr bwMode="auto">
          <a:xfrm>
            <a:off x="1049339" y="1077916"/>
            <a:ext cx="6475412" cy="4486275"/>
            <a:chOff x="759748" y="-389224"/>
            <a:chExt cx="6475296" cy="4486070"/>
          </a:xfrm>
        </p:grpSpPr>
        <p:pic>
          <p:nvPicPr>
            <p:cNvPr id="36872" name="Resim 34"/>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6415545" y="2537576"/>
              <a:ext cx="819499" cy="140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873" name="Resim 35"/>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759748" y="2836846"/>
              <a:ext cx="1124743" cy="126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 name="Resim 36"/>
            <p:cNvPicPr>
              <a:picLocks noChangeAspect="1"/>
            </p:cNvPicPr>
            <p:nvPr/>
          </p:nvPicPr>
          <p:blipFill>
            <a:blip r:embed="rId5"/>
            <a:stretch>
              <a:fillRect/>
            </a:stretch>
          </p:blipFill>
          <p:spPr>
            <a:xfrm>
              <a:off x="1847300" y="-389224"/>
              <a:ext cx="4483778" cy="4464000"/>
            </a:xfrm>
            <a:prstGeom prst="ellipse">
              <a:avLst/>
            </a:prstGeom>
          </p:spPr>
        </p:pic>
      </p:grpSp>
      <p:cxnSp>
        <p:nvCxnSpPr>
          <p:cNvPr id="57" name="Eğri Bağlayıcı 56"/>
          <p:cNvCxnSpPr/>
          <p:nvPr/>
        </p:nvCxnSpPr>
        <p:spPr bwMode="auto">
          <a:xfrm>
            <a:off x="7493003" y="4440239"/>
            <a:ext cx="517525" cy="266700"/>
          </a:xfrm>
          <a:prstGeom prst="curvedConnector3">
            <a:avLst>
              <a:gd name="adj1" fmla="val 99284"/>
            </a:avLst>
          </a:prstGeom>
          <a:ln w="1905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1" name="Grup 30"/>
          <p:cNvGrpSpPr/>
          <p:nvPr/>
        </p:nvGrpSpPr>
        <p:grpSpPr>
          <a:xfrm>
            <a:off x="104775" y="82789"/>
            <a:ext cx="8858250" cy="809625"/>
            <a:chOff x="104775" y="92314"/>
            <a:chExt cx="8858250" cy="809625"/>
          </a:xfrm>
        </p:grpSpPr>
        <p:sp>
          <p:nvSpPr>
            <p:cNvPr id="33" name="Metin kutusu 32"/>
            <p:cNvSpPr txBox="1"/>
            <p:nvPr/>
          </p:nvSpPr>
          <p:spPr>
            <a:xfrm>
              <a:off x="104775" y="110330"/>
              <a:ext cx="8858250" cy="769441"/>
            </a:xfrm>
            <a:prstGeom prst="rect">
              <a:avLst/>
            </a:prstGeom>
            <a:solidFill>
              <a:srgbClr val="FFFFF7"/>
            </a:solidFill>
          </p:spPr>
          <p:txBody>
            <a:bodyPr wrap="square" rtlCol="0">
              <a:spAutoFit/>
            </a:bodyPr>
            <a:lstStyle/>
            <a:p>
              <a:pPr algn="ctr"/>
              <a:endParaRPr lang="tr-TR" sz="4400" b="1" dirty="0" smtClean="0">
                <a:solidFill>
                  <a:srgbClr val="EF0D17"/>
                </a:solidFill>
                <a:latin typeface="+mj-lt"/>
                <a:ea typeface="Microsoft YaHei" panose="020B0503020204020204" pitchFamily="34" charset="-122"/>
                <a:cs typeface="Nirmala UI" panose="020B0502040204020203" pitchFamily="34" charset="0"/>
              </a:endParaRPr>
            </a:p>
          </p:txBody>
        </p:sp>
        <p:pic>
          <p:nvPicPr>
            <p:cNvPr id="34" name="Resim 33"/>
            <p:cNvPicPr>
              <a:picLocks noChangeAspect="1"/>
            </p:cNvPicPr>
            <p:nvPr/>
          </p:nvPicPr>
          <p:blipFill rotWithShape="1">
            <a:blip r:embed="rId6" cstate="print">
              <a:extLst>
                <a:ext uri="{28A0092B-C50C-407E-A947-70E740481C1C}">
                  <a14:useLocalDpi xmlns="" xmlns:a14="http://schemas.microsoft.com/office/drawing/2010/main" val="0"/>
                </a:ext>
              </a:extLst>
            </a:blip>
            <a:srcRect l="9316" t="9231" r="9145" b="9231"/>
            <a:stretch/>
          </p:blipFill>
          <p:spPr>
            <a:xfrm>
              <a:off x="104775" y="92314"/>
              <a:ext cx="809625" cy="809625"/>
            </a:xfrm>
            <a:prstGeom prst="rect">
              <a:avLst/>
            </a:prstGeom>
          </p:spPr>
        </p:pic>
      </p:grpSp>
    </p:spTree>
    <p:extLst>
      <p:ext uri="{BB962C8B-B14F-4D97-AF65-F5344CB8AC3E}">
        <p14:creationId xmlns="" xmlns:p14="http://schemas.microsoft.com/office/powerpoint/2010/main" val="22084822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Başlık"/>
          <p:cNvSpPr txBox="1">
            <a:spLocks/>
          </p:cNvSpPr>
          <p:nvPr/>
        </p:nvSpPr>
        <p:spPr bwMode="auto">
          <a:xfrm>
            <a:off x="373063" y="134942"/>
            <a:ext cx="8634412" cy="739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bIns="91440"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spcBef>
                <a:spcPct val="0"/>
              </a:spcBef>
              <a:buFontTx/>
              <a:buNone/>
            </a:pPr>
            <a:endParaRPr lang="tr-TR" altLang="tr-TR" sz="3600" b="1" dirty="0">
              <a:solidFill>
                <a:srgbClr val="FF0000"/>
              </a:solidFill>
              <a:latin typeface="Calibri Light" panose="020F0302020204030204" pitchFamily="34" charset="0"/>
            </a:endParaRPr>
          </a:p>
        </p:txBody>
      </p:sp>
      <p:sp>
        <p:nvSpPr>
          <p:cNvPr id="37891" name="2 İçerik Yer Tutucusu"/>
          <p:cNvSpPr txBox="1">
            <a:spLocks/>
          </p:cNvSpPr>
          <p:nvPr/>
        </p:nvSpPr>
        <p:spPr bwMode="auto">
          <a:xfrm>
            <a:off x="250825" y="1079503"/>
            <a:ext cx="8497888" cy="5256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171450" indent="-171450"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r>
              <a:rPr lang="en-US" sz="2400" dirty="0" smtClean="0"/>
              <a:t>Daily nutrition should include  </a:t>
            </a:r>
            <a:r>
              <a:rPr lang="en-US" sz="2400" b="1" dirty="0" smtClean="0">
                <a:solidFill>
                  <a:srgbClr val="00B050"/>
                </a:solidFill>
              </a:rPr>
              <a:t>vegetable oils</a:t>
            </a:r>
            <a:r>
              <a:rPr lang="en-US" sz="2400" dirty="0" smtClean="0"/>
              <a:t> instead of solid fats</a:t>
            </a:r>
            <a:endParaRPr lang="tr-TR" sz="2400" dirty="0" smtClean="0"/>
          </a:p>
          <a:p>
            <a:r>
              <a:rPr lang="en-US" sz="2400" dirty="0" smtClean="0"/>
              <a:t>Meals should be prepared </a:t>
            </a:r>
            <a:r>
              <a:rPr lang="en-US" sz="2400" b="1" dirty="0" smtClean="0">
                <a:solidFill>
                  <a:srgbClr val="7030A0"/>
                </a:solidFill>
              </a:rPr>
              <a:t>without using too much fat</a:t>
            </a:r>
            <a:endParaRPr lang="tr-TR" sz="2400" b="1" dirty="0" smtClean="0">
              <a:solidFill>
                <a:srgbClr val="7030A0"/>
              </a:solidFill>
            </a:endParaRPr>
          </a:p>
          <a:p>
            <a:r>
              <a:rPr lang="en-US" sz="2400" dirty="0" smtClean="0"/>
              <a:t>It is also recommended </a:t>
            </a:r>
            <a:r>
              <a:rPr lang="en-US" sz="2400" b="1" dirty="0" smtClean="0">
                <a:solidFill>
                  <a:srgbClr val="FF0000"/>
                </a:solidFill>
              </a:rPr>
              <a:t>not to add fat to meat dishes</a:t>
            </a:r>
            <a:endParaRPr lang="tr-TR" sz="2400" b="1" dirty="0" smtClean="0">
              <a:solidFill>
                <a:srgbClr val="FF0000"/>
              </a:solidFill>
            </a:endParaRPr>
          </a:p>
          <a:p>
            <a:r>
              <a:rPr lang="en-US" sz="2400" dirty="0" smtClean="0"/>
              <a:t>Meats to be used in meals should be thoroughly </a:t>
            </a:r>
            <a:r>
              <a:rPr lang="en-US" sz="2400" b="1" dirty="0" smtClean="0">
                <a:solidFill>
                  <a:srgbClr val="0070C0"/>
                </a:solidFill>
              </a:rPr>
              <a:t>cleaned from visible fat</a:t>
            </a:r>
            <a:r>
              <a:rPr lang="en-US" sz="2400" dirty="0" smtClean="0"/>
              <a:t> and care should be taken to consume lean meat</a:t>
            </a:r>
            <a:endParaRPr lang="tr-TR" sz="2400" dirty="0" smtClean="0"/>
          </a:p>
          <a:p>
            <a:r>
              <a:rPr lang="en-US" sz="2400" dirty="0" smtClean="0"/>
              <a:t>It is recommended to consume greens and salads without oil/</a:t>
            </a:r>
            <a:r>
              <a:rPr lang="en-US" sz="2400" b="1" dirty="0" smtClean="0">
                <a:solidFill>
                  <a:srgbClr val="FF0000"/>
                </a:solidFill>
              </a:rPr>
              <a:t>low in oil</a:t>
            </a:r>
            <a:endParaRPr lang="tr-TR" sz="2400" b="1" dirty="0" smtClean="0">
              <a:solidFill>
                <a:srgbClr val="FF0000"/>
              </a:solidFill>
            </a:endParaRPr>
          </a:p>
          <a:p>
            <a:r>
              <a:rPr lang="en-US" sz="2400" dirty="0" smtClean="0"/>
              <a:t>It is recommended to consume milk and yogurts </a:t>
            </a:r>
            <a:r>
              <a:rPr lang="en-US" sz="2400" b="1" dirty="0" smtClean="0">
                <a:solidFill>
                  <a:srgbClr val="FFC000"/>
                </a:solidFill>
              </a:rPr>
              <a:t>without cream</a:t>
            </a:r>
            <a:endParaRPr lang="tr-TR" sz="2400" b="1" dirty="0" smtClean="0">
              <a:solidFill>
                <a:srgbClr val="FFC000"/>
              </a:solidFill>
            </a:endParaRPr>
          </a:p>
          <a:p>
            <a:r>
              <a:rPr lang="en-US" sz="2400" dirty="0" smtClean="0"/>
              <a:t>At least 2-3 servings (300-500 g) à fish should be consumed per week</a:t>
            </a:r>
            <a:endParaRPr lang="tr-TR" sz="2400" dirty="0" smtClean="0"/>
          </a:p>
          <a:p>
            <a:pPr eaLnBrk="1" hangingPunct="1">
              <a:lnSpc>
                <a:spcPct val="80000"/>
              </a:lnSpc>
            </a:pPr>
            <a:endParaRPr lang="tr-TR" altLang="tr-TR" i="1" dirty="0">
              <a:solidFill>
                <a:schemeClr val="accent2"/>
              </a:solidFill>
              <a:sym typeface="Wingdings" panose="05000000000000000000" pitchFamily="2" charset="2"/>
            </a:endParaRPr>
          </a:p>
          <a:p>
            <a:pPr eaLnBrk="1" hangingPunct="1">
              <a:lnSpc>
                <a:spcPct val="80000"/>
              </a:lnSpc>
            </a:pPr>
            <a:endParaRPr lang="tr-TR" altLang="tr-TR" i="1" dirty="0">
              <a:solidFill>
                <a:schemeClr val="accent2"/>
              </a:solidFill>
              <a:sym typeface="Wingdings" panose="05000000000000000000" pitchFamily="2" charset="2"/>
            </a:endParaRPr>
          </a:p>
          <a:p>
            <a:pPr eaLnBrk="1" hangingPunct="1">
              <a:lnSpc>
                <a:spcPct val="80000"/>
              </a:lnSpc>
            </a:pPr>
            <a:endParaRPr lang="tr-TR" altLang="tr-TR" dirty="0"/>
          </a:p>
        </p:txBody>
      </p:sp>
      <p:sp>
        <p:nvSpPr>
          <p:cNvPr id="7" name="Oval 6"/>
          <p:cNvSpPr/>
          <p:nvPr/>
        </p:nvSpPr>
        <p:spPr>
          <a:xfrm>
            <a:off x="57154" y="158750"/>
            <a:ext cx="612775" cy="603251"/>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4000" b="1"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3</a:t>
            </a:r>
          </a:p>
        </p:txBody>
      </p:sp>
      <p:pic>
        <p:nvPicPr>
          <p:cNvPr id="8" name="Resim 7"/>
          <p:cNvPicPr>
            <a:picLocks noChangeAspect="1"/>
          </p:cNvPicPr>
          <p:nvPr/>
        </p:nvPicPr>
        <p:blipFill rotWithShape="1">
          <a:blip r:embed="rId3" cstate="print">
            <a:extLst>
              <a:ext uri="{28A0092B-C50C-407E-A947-70E740481C1C}">
                <a14:useLocalDpi xmlns="" xmlns:a14="http://schemas.microsoft.com/office/drawing/2010/main" val="0"/>
              </a:ext>
            </a:extLst>
          </a:blip>
          <a:srcRect t="3813" r="3248" b="13788"/>
          <a:stretch/>
        </p:blipFill>
        <p:spPr>
          <a:xfrm>
            <a:off x="3337883" y="6282000"/>
            <a:ext cx="2490460" cy="576000"/>
          </a:xfrm>
          <a:prstGeom prst="rect">
            <a:avLst/>
          </a:prstGeom>
        </p:spPr>
      </p:pic>
    </p:spTree>
    <p:extLst>
      <p:ext uri="{BB962C8B-B14F-4D97-AF65-F5344CB8AC3E}">
        <p14:creationId xmlns="" xmlns:p14="http://schemas.microsoft.com/office/powerpoint/2010/main" val="33550768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Başlık"/>
          <p:cNvSpPr txBox="1">
            <a:spLocks/>
          </p:cNvSpPr>
          <p:nvPr/>
        </p:nvSpPr>
        <p:spPr bwMode="auto">
          <a:xfrm>
            <a:off x="57154" y="125414"/>
            <a:ext cx="9045575" cy="665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bIns="91440"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spcBef>
                <a:spcPct val="0"/>
              </a:spcBef>
              <a:buFontTx/>
              <a:buNone/>
            </a:pPr>
            <a:endParaRPr lang="tr-TR" altLang="tr-TR" sz="3600" b="1" dirty="0">
              <a:solidFill>
                <a:srgbClr val="FF0000"/>
              </a:solidFill>
              <a:latin typeface="Calibri Light" panose="020F0302020204030204" pitchFamily="34" charset="0"/>
            </a:endParaRPr>
          </a:p>
        </p:txBody>
      </p:sp>
      <p:sp>
        <p:nvSpPr>
          <p:cNvPr id="7" name="2 İçerik Yer Tutucusu"/>
          <p:cNvSpPr txBox="1">
            <a:spLocks/>
          </p:cNvSpPr>
          <p:nvPr/>
        </p:nvSpPr>
        <p:spPr bwMode="auto">
          <a:xfrm>
            <a:off x="555626" y="1003302"/>
            <a:ext cx="5600700" cy="1489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73050" indent="-27305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547688"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314450" indent="-4572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endParaRPr lang="tr-TR" sz="2400" dirty="0" smtClean="0"/>
          </a:p>
          <a:p>
            <a:endParaRPr lang="tr-TR" sz="2400" dirty="0" smtClean="0"/>
          </a:p>
          <a:p>
            <a:r>
              <a:rPr lang="en-US" sz="2400" dirty="0" smtClean="0">
                <a:solidFill>
                  <a:srgbClr val="00B050"/>
                </a:solidFill>
              </a:rPr>
              <a:t>Sugar-free or low-sugar foods can be preferred  </a:t>
            </a:r>
            <a:endParaRPr lang="tr-TR" sz="2400" dirty="0" smtClean="0">
              <a:solidFill>
                <a:srgbClr val="00B050"/>
              </a:solidFill>
            </a:endParaRPr>
          </a:p>
          <a:p>
            <a:endParaRPr lang="tr-TR" sz="2400" dirty="0" smtClean="0"/>
          </a:p>
          <a:p>
            <a:endParaRPr lang="tr-TR" sz="2400" dirty="0" smtClean="0"/>
          </a:p>
          <a:p>
            <a:endParaRPr lang="tr-TR" sz="2400" dirty="0" smtClean="0"/>
          </a:p>
          <a:p>
            <a:r>
              <a:rPr lang="en-US" sz="2400" dirty="0" smtClean="0"/>
              <a:t>Refined sugars such as powdered sugar, desserts and sugary drinks may not be consumed/consumption may be reduced.</a:t>
            </a:r>
            <a:endParaRPr lang="tr-TR" sz="2400" dirty="0"/>
          </a:p>
        </p:txBody>
      </p:sp>
      <p:sp>
        <p:nvSpPr>
          <p:cNvPr id="4" name="Oval 3"/>
          <p:cNvSpPr/>
          <p:nvPr/>
        </p:nvSpPr>
        <p:spPr>
          <a:xfrm>
            <a:off x="57154" y="158750"/>
            <a:ext cx="612775" cy="603251"/>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4000" b="1"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4</a:t>
            </a:r>
          </a:p>
        </p:txBody>
      </p:sp>
      <p:pic>
        <p:nvPicPr>
          <p:cNvPr id="39941" name="Resim 4"/>
          <p:cNvPicPr>
            <a:picLocks noChangeAspect="1"/>
          </p:cNvPicPr>
          <p:nvPr/>
        </p:nvPicPr>
        <p:blipFill>
          <a:blip r:embed="rId2">
            <a:extLst>
              <a:ext uri="{28A0092B-C50C-407E-A947-70E740481C1C}">
                <a14:useLocalDpi xmlns="" xmlns:a14="http://schemas.microsoft.com/office/drawing/2010/main" val="0"/>
              </a:ext>
            </a:extLst>
          </a:blip>
          <a:srcRect t="5315" b="9969"/>
          <a:stretch>
            <a:fillRect/>
          </a:stretch>
        </p:blipFill>
        <p:spPr bwMode="auto">
          <a:xfrm>
            <a:off x="6037629" y="2754525"/>
            <a:ext cx="2901951" cy="1317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Resim 8"/>
          <p:cNvPicPr>
            <a:picLocks noChangeAspect="1"/>
          </p:cNvPicPr>
          <p:nvPr/>
        </p:nvPicPr>
        <p:blipFill rotWithShape="1">
          <a:blip r:embed="rId3" cstate="print">
            <a:extLst>
              <a:ext uri="{28A0092B-C50C-407E-A947-70E740481C1C}">
                <a14:useLocalDpi xmlns="" xmlns:a14="http://schemas.microsoft.com/office/drawing/2010/main" val="0"/>
              </a:ext>
            </a:extLst>
          </a:blip>
          <a:srcRect t="3813" r="3248" b="13788"/>
          <a:stretch/>
        </p:blipFill>
        <p:spPr>
          <a:xfrm>
            <a:off x="3337883" y="6282000"/>
            <a:ext cx="2490460" cy="576000"/>
          </a:xfrm>
          <a:prstGeom prst="rect">
            <a:avLst/>
          </a:prstGeom>
        </p:spPr>
      </p:pic>
    </p:spTree>
    <p:extLst>
      <p:ext uri="{BB962C8B-B14F-4D97-AF65-F5344CB8AC3E}">
        <p14:creationId xmlns="" xmlns:p14="http://schemas.microsoft.com/office/powerpoint/2010/main" val="9588734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0" descr="meyveler ile ilgili görsel sonucu"/>
          <p:cNvPicPr>
            <a:picLocks noChangeAspect="1" noChangeArrowheads="1"/>
          </p:cNvPicPr>
          <p:nvPr/>
        </p:nvPicPr>
        <p:blipFill>
          <a:blip r:embed="rId2">
            <a:extLst>
              <a:ext uri="{28A0092B-C50C-407E-A947-70E740481C1C}">
                <a14:useLocalDpi xmlns="" xmlns:a14="http://schemas.microsoft.com/office/drawing/2010/main" val="0"/>
              </a:ext>
            </a:extLst>
          </a:blip>
          <a:srcRect r="36656" b="17294"/>
          <a:stretch>
            <a:fillRect/>
          </a:stretch>
        </p:blipFill>
        <p:spPr bwMode="auto">
          <a:xfrm>
            <a:off x="3743328" y="5176839"/>
            <a:ext cx="1147763" cy="1123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63" name="1 Başlık"/>
          <p:cNvSpPr txBox="1">
            <a:spLocks/>
          </p:cNvSpPr>
          <p:nvPr/>
        </p:nvSpPr>
        <p:spPr bwMode="auto">
          <a:xfrm>
            <a:off x="57154" y="125416"/>
            <a:ext cx="9045575" cy="661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bIns="91440"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r>
              <a:rPr lang="en-US" sz="3200" dirty="0" smtClean="0">
                <a:solidFill>
                  <a:srgbClr val="FF0000"/>
                </a:solidFill>
              </a:rPr>
              <a:t>Dietary pulp (fiber) intake should be increased</a:t>
            </a:r>
            <a:r>
              <a:rPr lang="en-US" sz="3200" i="1" dirty="0" smtClean="0">
                <a:solidFill>
                  <a:srgbClr val="FF0000"/>
                </a:solidFill>
              </a:rPr>
              <a:t> </a:t>
            </a:r>
            <a:endParaRPr lang="tr-TR" sz="3200" dirty="0" smtClean="0">
              <a:solidFill>
                <a:srgbClr val="FF0000"/>
              </a:solidFill>
            </a:endParaRPr>
          </a:p>
        </p:txBody>
      </p:sp>
      <p:sp>
        <p:nvSpPr>
          <p:cNvPr id="5" name="2 İçerik Yer Tutucusu"/>
          <p:cNvSpPr txBox="1">
            <a:spLocks/>
          </p:cNvSpPr>
          <p:nvPr/>
        </p:nvSpPr>
        <p:spPr>
          <a:xfrm>
            <a:off x="468314" y="2563318"/>
            <a:ext cx="8208963" cy="2954835"/>
          </a:xfrm>
          <a:prstGeom prst="rect">
            <a:avLst/>
          </a:prstGeom>
        </p:spPr>
        <p:txBody>
          <a:bodyPr>
            <a:normAutofit fontScale="850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None/>
            </a:pPr>
            <a:r>
              <a:rPr lang="en-US" sz="2400" dirty="0" smtClean="0"/>
              <a:t>In order to increase </a:t>
            </a:r>
            <a:r>
              <a:rPr lang="tr-TR" sz="2400" dirty="0" smtClean="0"/>
              <a:t>fiber</a:t>
            </a:r>
            <a:r>
              <a:rPr lang="en-US" sz="2400" dirty="0" smtClean="0"/>
              <a:t> intake;</a:t>
            </a:r>
            <a:endParaRPr lang="tr-TR" sz="2400" dirty="0" smtClean="0"/>
          </a:p>
          <a:p>
            <a:r>
              <a:rPr lang="en-US" sz="2400" dirty="0" smtClean="0">
                <a:solidFill>
                  <a:srgbClr val="00B050"/>
                </a:solidFill>
              </a:rPr>
              <a:t>Instead of white bread </a:t>
            </a:r>
            <a:r>
              <a:rPr lang="tr-TR" sz="2400" dirty="0" smtClean="0"/>
              <a:t>a</a:t>
            </a:r>
            <a:r>
              <a:rPr lang="en-US" sz="2400" dirty="0" smtClean="0"/>
              <a:t> breads such as whole wheat, whole grain, multi-grain breads may be preferred</a:t>
            </a:r>
            <a:r>
              <a:rPr lang="en-US" sz="2400" i="1" dirty="0" smtClean="0"/>
              <a:t> </a:t>
            </a:r>
            <a:endParaRPr lang="tr-TR" sz="2400" dirty="0" smtClean="0"/>
          </a:p>
          <a:p>
            <a:r>
              <a:rPr lang="en-US" sz="2400" dirty="0" smtClean="0"/>
              <a:t>Vegetables and fruits</a:t>
            </a:r>
            <a:r>
              <a:rPr lang="tr-TR" sz="2400" dirty="0" smtClean="0"/>
              <a:t>,</a:t>
            </a:r>
            <a:r>
              <a:rPr lang="en-US" sz="2400" dirty="0" smtClean="0"/>
              <a:t> fruits and vegetables can be </a:t>
            </a:r>
            <a:r>
              <a:rPr lang="en-US" sz="2400" dirty="0" smtClean="0">
                <a:solidFill>
                  <a:srgbClr val="FF0000"/>
                </a:solidFill>
              </a:rPr>
              <a:t>consumed with the peel</a:t>
            </a:r>
            <a:endParaRPr lang="tr-TR" sz="2400" dirty="0" smtClean="0">
              <a:solidFill>
                <a:srgbClr val="FF0000"/>
              </a:solidFill>
            </a:endParaRPr>
          </a:p>
          <a:p>
            <a:r>
              <a:rPr lang="en-US" sz="2400" dirty="0" smtClean="0"/>
              <a:t>Dried legumes can be consumed 2-3 times a week </a:t>
            </a:r>
            <a:r>
              <a:rPr lang="tr-TR" sz="2400" dirty="0" smtClean="0"/>
              <a:t>a</a:t>
            </a:r>
            <a:r>
              <a:rPr lang="en-US" sz="2400" dirty="0" smtClean="0"/>
              <a:t> we can consume dried legumes by adding them to salads, adding them to yogurt, or eating them.</a:t>
            </a:r>
            <a:endParaRPr lang="tr-TR" sz="2400" dirty="0" smtClean="0"/>
          </a:p>
          <a:p>
            <a:r>
              <a:rPr lang="en-US" sz="2400" dirty="0" smtClean="0"/>
              <a:t>At each main meal  vegetables-greens can be consumed</a:t>
            </a:r>
            <a:endParaRPr lang="tr-TR" sz="2400" dirty="0" smtClean="0"/>
          </a:p>
          <a:p>
            <a:r>
              <a:rPr lang="en-US" sz="2400" dirty="0" smtClean="0"/>
              <a:t>Instead of rice </a:t>
            </a:r>
            <a:r>
              <a:rPr lang="tr-TR" sz="2400" dirty="0" smtClean="0"/>
              <a:t>a</a:t>
            </a:r>
            <a:r>
              <a:rPr lang="en-US" sz="2400" dirty="0" smtClean="0"/>
              <a:t> pulp foods such as bulgur, coarsely ground wheat can be preferred </a:t>
            </a:r>
            <a:endParaRPr lang="tr-TR" sz="2400" dirty="0"/>
          </a:p>
        </p:txBody>
      </p:sp>
      <p:sp>
        <p:nvSpPr>
          <p:cNvPr id="4" name="Oval 3"/>
          <p:cNvSpPr/>
          <p:nvPr/>
        </p:nvSpPr>
        <p:spPr>
          <a:xfrm>
            <a:off x="57154" y="158750"/>
            <a:ext cx="612775" cy="603251"/>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4000" b="1"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5</a:t>
            </a:r>
          </a:p>
        </p:txBody>
      </p:sp>
      <p:sp>
        <p:nvSpPr>
          <p:cNvPr id="2" name="Metin kutusu 1"/>
          <p:cNvSpPr txBox="1"/>
          <p:nvPr/>
        </p:nvSpPr>
        <p:spPr>
          <a:xfrm>
            <a:off x="1112839" y="809626"/>
            <a:ext cx="6934200" cy="1569660"/>
          </a:xfrm>
          <a:prstGeom prst="rect">
            <a:avLst/>
          </a:prstGeom>
          <a:noFill/>
          <a:ln>
            <a:solidFill>
              <a:srgbClr val="FFC000"/>
            </a:solidFill>
          </a:ln>
        </p:spPr>
        <p:txBody>
          <a:bodyPr>
            <a:spAutoFit/>
          </a:bodyPr>
          <a:lstStyle/>
          <a:p>
            <a:r>
              <a:rPr lang="en-US" sz="2400" dirty="0" smtClean="0"/>
              <a:t>In this way, the risk of diabetes, cardiovascular diseases, obesity and cancer can be reduced and constipation can be prevented.</a:t>
            </a:r>
            <a:endParaRPr lang="tr-TR" sz="2400" dirty="0" smtClean="0"/>
          </a:p>
          <a:p>
            <a:r>
              <a:rPr lang="en-US" sz="2400" dirty="0" smtClean="0"/>
              <a:t> </a:t>
            </a:r>
            <a:endParaRPr lang="tr-TR" sz="2400" dirty="0"/>
          </a:p>
        </p:txBody>
      </p:sp>
      <p:pic>
        <p:nvPicPr>
          <p:cNvPr id="40967" name="Resim 5"/>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733426" y="5500691"/>
            <a:ext cx="1938339" cy="1316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968" name="Picture 14" descr="meyveler ile ilgili görsel sonucu"/>
          <p:cNvPicPr>
            <a:picLocks noChangeAspect="1" noChangeArrowheads="1"/>
          </p:cNvPicPr>
          <p:nvPr/>
        </p:nvPicPr>
        <p:blipFill>
          <a:blip r:embed="rId4">
            <a:extLst>
              <a:ext uri="{28A0092B-C50C-407E-A947-70E740481C1C}">
                <a14:useLocalDpi xmlns="" xmlns:a14="http://schemas.microsoft.com/office/drawing/2010/main" val="0"/>
              </a:ext>
            </a:extLst>
          </a:blip>
          <a:srcRect l="17136" t="6145" r="14047" b="8633"/>
          <a:stretch>
            <a:fillRect/>
          </a:stretch>
        </p:blipFill>
        <p:spPr bwMode="auto">
          <a:xfrm>
            <a:off x="5008566" y="5316542"/>
            <a:ext cx="1063625" cy="936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969" name="Resim 8"/>
          <p:cNvPicPr>
            <a:picLocks noChangeAspect="1"/>
          </p:cNvPicPr>
          <p:nvPr/>
        </p:nvPicPr>
        <p:blipFill>
          <a:blip r:embed="rId5">
            <a:extLst>
              <a:ext uri="{28A0092B-C50C-407E-A947-70E740481C1C}">
                <a14:useLocalDpi xmlns="" xmlns:a14="http://schemas.microsoft.com/office/drawing/2010/main" val="0"/>
              </a:ext>
            </a:extLst>
          </a:blip>
          <a:srcRect l="6377" t="4851" r="6377" b="8000"/>
          <a:stretch>
            <a:fillRect/>
          </a:stretch>
        </p:blipFill>
        <p:spPr bwMode="auto">
          <a:xfrm>
            <a:off x="7396165" y="5370516"/>
            <a:ext cx="960437" cy="738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970" name="Resim 9"/>
          <p:cNvPicPr>
            <a:picLocks noChangeAspect="1"/>
          </p:cNvPicPr>
          <p:nvPr/>
        </p:nvPicPr>
        <p:blipFill>
          <a:blip r:embed="rId6">
            <a:extLst>
              <a:ext uri="{28A0092B-C50C-407E-A947-70E740481C1C}">
                <a14:useLocalDpi xmlns="" xmlns:a14="http://schemas.microsoft.com/office/drawing/2010/main" val="0"/>
              </a:ext>
            </a:extLst>
          </a:blip>
          <a:srcRect l="8353" t="3123" r="10062" b="7970"/>
          <a:stretch>
            <a:fillRect/>
          </a:stretch>
        </p:blipFill>
        <p:spPr bwMode="auto">
          <a:xfrm>
            <a:off x="6342066" y="5273678"/>
            <a:ext cx="854075" cy="930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Resim 12"/>
          <p:cNvPicPr>
            <a:picLocks noChangeAspect="1"/>
          </p:cNvPicPr>
          <p:nvPr/>
        </p:nvPicPr>
        <p:blipFill rotWithShape="1">
          <a:blip r:embed="rId7" cstate="print">
            <a:extLst>
              <a:ext uri="{28A0092B-C50C-407E-A947-70E740481C1C}">
                <a14:useLocalDpi xmlns="" xmlns:a14="http://schemas.microsoft.com/office/drawing/2010/main" val="0"/>
              </a:ext>
            </a:extLst>
          </a:blip>
          <a:srcRect t="3813" r="3248" b="13788"/>
          <a:stretch/>
        </p:blipFill>
        <p:spPr>
          <a:xfrm>
            <a:off x="3337883" y="6282000"/>
            <a:ext cx="2490460" cy="576000"/>
          </a:xfrm>
          <a:prstGeom prst="rect">
            <a:avLst/>
          </a:prstGeom>
        </p:spPr>
      </p:pic>
    </p:spTree>
    <p:extLst>
      <p:ext uri="{BB962C8B-B14F-4D97-AF65-F5344CB8AC3E}">
        <p14:creationId xmlns="" xmlns:p14="http://schemas.microsoft.com/office/powerpoint/2010/main" val="40340765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Metin kutusu 1"/>
          <p:cNvSpPr txBox="1">
            <a:spLocks noChangeArrowheads="1"/>
          </p:cNvSpPr>
          <p:nvPr/>
        </p:nvSpPr>
        <p:spPr bwMode="auto">
          <a:xfrm>
            <a:off x="86984" y="63502"/>
            <a:ext cx="882716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tr-TR" altLang="tr-TR" sz="2800">
                <a:solidFill>
                  <a:srgbClr val="FF0000"/>
                </a:solidFill>
              </a:rPr>
              <a:t>Yetişkin bir bireyin alması gereken diyet posası miktarı</a:t>
            </a:r>
          </a:p>
          <a:p>
            <a:pPr algn="ctr"/>
            <a:r>
              <a:rPr lang="tr-TR" altLang="tr-TR" sz="2800">
                <a:solidFill>
                  <a:srgbClr val="FF0000"/>
                </a:solidFill>
              </a:rPr>
              <a:t>günlük 25 gramdır</a:t>
            </a:r>
          </a:p>
        </p:txBody>
      </p:sp>
      <p:graphicFrame>
        <p:nvGraphicFramePr>
          <p:cNvPr id="4" name="Tablo 3"/>
          <p:cNvGraphicFramePr>
            <a:graphicFrameLocks noGrp="1"/>
          </p:cNvGraphicFramePr>
          <p:nvPr>
            <p:extLst>
              <p:ext uri="{D42A27DB-BD31-4B8C-83A1-F6EECF244321}">
                <p14:modId xmlns="" xmlns:p14="http://schemas.microsoft.com/office/powerpoint/2010/main" val="2908572669"/>
              </p:ext>
            </p:extLst>
          </p:nvPr>
        </p:nvGraphicFramePr>
        <p:xfrm>
          <a:off x="936628" y="1000128"/>
          <a:ext cx="7127877" cy="5276667"/>
        </p:xfrm>
        <a:graphic>
          <a:graphicData uri="http://schemas.openxmlformats.org/drawingml/2006/table">
            <a:tbl>
              <a:tblPr firstRow="1" bandRow="1">
                <a:tableStyleId>{5940675A-B579-460E-94D1-54222C63F5DA}</a:tableStyleId>
              </a:tblPr>
              <a:tblGrid>
                <a:gridCol w="4256415">
                  <a:extLst>
                    <a:ext uri="{9D8B030D-6E8A-4147-A177-3AD203B41FA5}">
                      <a16:colId xmlns="" xmlns:a16="http://schemas.microsoft.com/office/drawing/2014/main" val="2184496885"/>
                    </a:ext>
                  </a:extLst>
                </a:gridCol>
                <a:gridCol w="1473239">
                  <a:extLst>
                    <a:ext uri="{9D8B030D-6E8A-4147-A177-3AD203B41FA5}">
                      <a16:colId xmlns="" xmlns:a16="http://schemas.microsoft.com/office/drawing/2014/main" val="260872959"/>
                    </a:ext>
                  </a:extLst>
                </a:gridCol>
                <a:gridCol w="1398223">
                  <a:extLst>
                    <a:ext uri="{9D8B030D-6E8A-4147-A177-3AD203B41FA5}">
                      <a16:colId xmlns="" xmlns:a16="http://schemas.microsoft.com/office/drawing/2014/main" val="1995433393"/>
                    </a:ext>
                  </a:extLst>
                </a:gridCol>
              </a:tblGrid>
              <a:tr h="482455">
                <a:tc gridSpan="3">
                  <a:txBody>
                    <a:bodyPr/>
                    <a:lstStyle/>
                    <a:p>
                      <a:pPr algn="ctr"/>
                      <a:r>
                        <a:rPr lang="tr-TR" sz="1600" b="1" i="1" dirty="0" smtClean="0"/>
                        <a:t>BAZI</a:t>
                      </a:r>
                      <a:r>
                        <a:rPr lang="tr-TR" sz="1600" b="1" i="1" baseline="0" dirty="0" smtClean="0"/>
                        <a:t> SEBZE VE MEYVELERİN </a:t>
                      </a:r>
                      <a:r>
                        <a:rPr lang="tr-TR" sz="1600" b="1" i="1" baseline="0" dirty="0" smtClean="0">
                          <a:solidFill>
                            <a:srgbClr val="FF0000"/>
                          </a:solidFill>
                        </a:rPr>
                        <a:t>1 STANDART PORSİYONUNUN </a:t>
                      </a:r>
                      <a:r>
                        <a:rPr lang="tr-TR" sz="1600" b="1" i="1" baseline="0" dirty="0" smtClean="0"/>
                        <a:t>POSA (LİF) MİKTARLARI</a:t>
                      </a:r>
                      <a:endParaRPr lang="tr-TR" sz="1600" b="1" i="1" dirty="0"/>
                    </a:p>
                  </a:txBody>
                  <a:tcPr marL="91432" marR="91432" marT="45665" marB="45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tr-TR"/>
                    </a:p>
                  </a:txBody>
                  <a:tcPr/>
                </a:tc>
                <a:tc hMerge="1">
                  <a:txBody>
                    <a:bodyPr/>
                    <a:lstStyle/>
                    <a:p>
                      <a:pPr algn="l"/>
                      <a:endParaRPr lang="tr-TR" sz="1600" b="1" i="1" dirty="0"/>
                    </a:p>
                  </a:txBody>
                  <a:tcPr marL="91456" marR="914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3571041055"/>
                  </a:ext>
                </a:extLst>
              </a:tr>
              <a:tr h="883811">
                <a:tc>
                  <a:txBody>
                    <a:bodyPr/>
                    <a:lstStyle/>
                    <a:p>
                      <a:pPr algn="l"/>
                      <a:r>
                        <a:rPr lang="tr-TR" sz="1700" i="1" dirty="0" smtClean="0"/>
                        <a:t>Meyve / Sebze</a:t>
                      </a:r>
                      <a:endParaRPr lang="tr-TR" sz="1700" i="1" dirty="0"/>
                    </a:p>
                  </a:txBody>
                  <a:tcPr marL="91432" marR="91432" marT="45665" marB="45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tr-TR" sz="1700" i="1" dirty="0" smtClean="0"/>
                        <a:t>1</a:t>
                      </a:r>
                      <a:r>
                        <a:rPr lang="tr-TR" sz="1700" i="1" baseline="0" dirty="0" smtClean="0"/>
                        <a:t> Standart Porsiyon </a:t>
                      </a:r>
                    </a:p>
                    <a:p>
                      <a:pPr algn="ctr"/>
                      <a:r>
                        <a:rPr lang="tr-TR" sz="1700" i="1" baseline="0" dirty="0" smtClean="0"/>
                        <a:t>Miktarı (g)</a:t>
                      </a:r>
                      <a:endParaRPr lang="tr-TR" sz="1700" i="1" dirty="0"/>
                    </a:p>
                  </a:txBody>
                  <a:tcPr marL="91432" marR="91432" marT="45665" marB="45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tr-TR" sz="1700" i="1" dirty="0" smtClean="0"/>
                        <a:t>İçerdiği </a:t>
                      </a:r>
                    </a:p>
                    <a:p>
                      <a:pPr algn="ctr"/>
                      <a:r>
                        <a:rPr lang="tr-TR" sz="1700" i="1" dirty="0" smtClean="0"/>
                        <a:t>Posa </a:t>
                      </a:r>
                    </a:p>
                    <a:p>
                      <a:pPr algn="ctr"/>
                      <a:r>
                        <a:rPr lang="tr-TR" sz="1700" i="1" dirty="0" smtClean="0"/>
                        <a:t>Miktarı (g)</a:t>
                      </a:r>
                      <a:endParaRPr lang="tr-TR" sz="1700" i="1" dirty="0"/>
                    </a:p>
                  </a:txBody>
                  <a:tcPr marL="91432" marR="91432" marT="45665" marB="45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171368201"/>
                  </a:ext>
                </a:extLst>
              </a:tr>
              <a:tr h="355491">
                <a:tc>
                  <a:txBody>
                    <a:bodyPr/>
                    <a:lstStyle/>
                    <a:p>
                      <a:r>
                        <a:rPr lang="tr-TR" sz="1700" dirty="0" smtClean="0"/>
                        <a:t>Elma, Portakal, Çilek, İncir</a:t>
                      </a:r>
                      <a:endParaRPr lang="tr-TR" sz="1700" dirty="0"/>
                    </a:p>
                  </a:txBody>
                  <a:tcPr marL="91432" marR="91432" marT="45665" marB="45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tr-TR" sz="1700" dirty="0" smtClean="0"/>
                        <a:t>150</a:t>
                      </a:r>
                      <a:endParaRPr lang="tr-TR" sz="1700" dirty="0"/>
                    </a:p>
                  </a:txBody>
                  <a:tcPr marL="91432" marR="91432" marT="45665" marB="45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tr-TR" sz="1700" dirty="0" smtClean="0"/>
                        <a:t>3</a:t>
                      </a:r>
                      <a:endParaRPr lang="tr-TR" sz="1700" dirty="0"/>
                    </a:p>
                  </a:txBody>
                  <a:tcPr marL="91432" marR="91432" marT="45665" marB="45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332626437"/>
                  </a:ext>
                </a:extLst>
              </a:tr>
              <a:tr h="355491">
                <a:tc>
                  <a:txBody>
                    <a:bodyPr/>
                    <a:lstStyle/>
                    <a:p>
                      <a:r>
                        <a:rPr lang="tr-TR" sz="1700" dirty="0" smtClean="0"/>
                        <a:t>Armut</a:t>
                      </a:r>
                      <a:endParaRPr lang="tr-TR" sz="1700" dirty="0"/>
                    </a:p>
                  </a:txBody>
                  <a:tcPr marL="91432" marR="91432" marT="45665" marB="45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tr-TR" sz="1700" dirty="0" smtClean="0"/>
                        <a:t>150</a:t>
                      </a:r>
                      <a:endParaRPr lang="tr-TR" sz="1700" dirty="0"/>
                    </a:p>
                  </a:txBody>
                  <a:tcPr marL="91432" marR="91432" marT="45665" marB="45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tr-TR" sz="1700" dirty="0" smtClean="0"/>
                        <a:t>4</a:t>
                      </a:r>
                      <a:endParaRPr lang="tr-TR" sz="1700" dirty="0"/>
                    </a:p>
                  </a:txBody>
                  <a:tcPr marL="91432" marR="91432" marT="45665" marB="45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38495277"/>
                  </a:ext>
                </a:extLst>
              </a:tr>
              <a:tr h="355491">
                <a:tc>
                  <a:txBody>
                    <a:bodyPr/>
                    <a:lstStyle/>
                    <a:p>
                      <a:r>
                        <a:rPr lang="tr-TR" sz="1700" dirty="0" smtClean="0"/>
                        <a:t>Kavun, Kiraz, </a:t>
                      </a:r>
                      <a:endParaRPr lang="tr-TR" sz="1700" dirty="0"/>
                    </a:p>
                  </a:txBody>
                  <a:tcPr marL="91432" marR="91432" marT="45665" marB="45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tr-TR" sz="1700" dirty="0" smtClean="0"/>
                        <a:t>150</a:t>
                      </a:r>
                      <a:endParaRPr lang="tr-TR" sz="1700" dirty="0"/>
                    </a:p>
                  </a:txBody>
                  <a:tcPr marL="91432" marR="91432" marT="45665" marB="45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tr-TR" sz="1700" dirty="0" smtClean="0"/>
                        <a:t>2</a:t>
                      </a:r>
                      <a:endParaRPr lang="tr-TR" sz="1700" dirty="0"/>
                    </a:p>
                  </a:txBody>
                  <a:tcPr marL="91432" marR="91432" marT="45665" marB="45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4539010"/>
                  </a:ext>
                </a:extLst>
              </a:tr>
              <a:tr h="355491">
                <a:tc>
                  <a:txBody>
                    <a:bodyPr/>
                    <a:lstStyle/>
                    <a:p>
                      <a:r>
                        <a:rPr lang="tr-TR" sz="1700" dirty="0" smtClean="0"/>
                        <a:t>Taze Sıkılmış Portakal Suyu</a:t>
                      </a:r>
                      <a:endParaRPr lang="tr-TR" sz="1700" dirty="0"/>
                    </a:p>
                  </a:txBody>
                  <a:tcPr marL="91432" marR="91432" marT="45665" marB="45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tr-TR" sz="1700" dirty="0" smtClean="0"/>
                        <a:t>125</a:t>
                      </a:r>
                      <a:endParaRPr lang="tr-TR" sz="1700" dirty="0"/>
                    </a:p>
                  </a:txBody>
                  <a:tcPr marL="91432" marR="91432" marT="45665" marB="45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tr-TR" sz="1700" dirty="0" smtClean="0"/>
                        <a:t>0</a:t>
                      </a:r>
                      <a:endParaRPr lang="tr-TR" sz="1700" dirty="0"/>
                    </a:p>
                  </a:txBody>
                  <a:tcPr marL="91432" marR="91432" marT="45665" marB="45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76566150"/>
                  </a:ext>
                </a:extLst>
              </a:tr>
              <a:tr h="355491">
                <a:tc>
                  <a:txBody>
                    <a:bodyPr/>
                    <a:lstStyle/>
                    <a:p>
                      <a:r>
                        <a:rPr lang="tr-TR" sz="1700" dirty="0" smtClean="0"/>
                        <a:t>Kivi</a:t>
                      </a:r>
                      <a:endParaRPr lang="tr-TR" sz="1700" dirty="0"/>
                    </a:p>
                  </a:txBody>
                  <a:tcPr marL="91432" marR="91432" marT="45665" marB="45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tr-TR" sz="1700" dirty="0" smtClean="0"/>
                        <a:t>150</a:t>
                      </a:r>
                      <a:endParaRPr lang="tr-TR" sz="1700" dirty="0"/>
                    </a:p>
                  </a:txBody>
                  <a:tcPr marL="91432" marR="91432" marT="45665" marB="45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tr-TR" sz="1700" dirty="0" smtClean="0"/>
                        <a:t>6</a:t>
                      </a:r>
                      <a:endParaRPr lang="tr-TR" sz="1700" dirty="0"/>
                    </a:p>
                  </a:txBody>
                  <a:tcPr marL="91432" marR="91432" marT="45665" marB="45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609442502"/>
                  </a:ext>
                </a:extLst>
              </a:tr>
              <a:tr h="355491">
                <a:tc>
                  <a:txBody>
                    <a:bodyPr/>
                    <a:lstStyle/>
                    <a:p>
                      <a:r>
                        <a:rPr lang="tr-TR" sz="1700" dirty="0" smtClean="0"/>
                        <a:t>Çarliston Biber, Kırmızı Biber, Havuç</a:t>
                      </a:r>
                      <a:endParaRPr lang="tr-TR" sz="1700" dirty="0"/>
                    </a:p>
                  </a:txBody>
                  <a:tcPr marL="91432" marR="91432" marT="45665" marB="45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tr-TR" sz="1700" dirty="0" smtClean="0"/>
                        <a:t>150</a:t>
                      </a:r>
                      <a:endParaRPr lang="tr-TR" sz="1700" dirty="0"/>
                    </a:p>
                  </a:txBody>
                  <a:tcPr marL="91432" marR="91432" marT="45665" marB="45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tr-TR" sz="1700" dirty="0" smtClean="0"/>
                        <a:t>5</a:t>
                      </a:r>
                      <a:endParaRPr lang="tr-TR" sz="1700" dirty="0"/>
                    </a:p>
                  </a:txBody>
                  <a:tcPr marL="91432" marR="91432" marT="45665" marB="45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773439521"/>
                  </a:ext>
                </a:extLst>
              </a:tr>
              <a:tr h="355491">
                <a:tc>
                  <a:txBody>
                    <a:bodyPr/>
                    <a:lstStyle/>
                    <a:p>
                      <a:r>
                        <a:rPr lang="tr-TR" sz="1700" dirty="0" smtClean="0"/>
                        <a:t>Domates</a:t>
                      </a:r>
                      <a:endParaRPr lang="tr-TR" sz="1700" dirty="0"/>
                    </a:p>
                  </a:txBody>
                  <a:tcPr marL="91432" marR="91432" marT="45665" marB="45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tr-TR" sz="1700" dirty="0" smtClean="0"/>
                        <a:t>150</a:t>
                      </a:r>
                      <a:endParaRPr lang="tr-TR" sz="1700" dirty="0"/>
                    </a:p>
                  </a:txBody>
                  <a:tcPr marL="91432" marR="91432" marT="45665" marB="45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tr-TR" sz="1700" dirty="0" smtClean="0"/>
                        <a:t>1</a:t>
                      </a:r>
                      <a:endParaRPr lang="tr-TR" sz="1700" dirty="0"/>
                    </a:p>
                  </a:txBody>
                  <a:tcPr marL="91432" marR="91432" marT="45665" marB="45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707250871"/>
                  </a:ext>
                </a:extLst>
              </a:tr>
              <a:tr h="355491">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tr-TR" sz="1700" dirty="0" smtClean="0"/>
                        <a:t>Roka, Marul, Kıvırcık, Ispanak, Tere</a:t>
                      </a:r>
                      <a:endParaRPr lang="tr-TR" sz="1700" dirty="0"/>
                    </a:p>
                  </a:txBody>
                  <a:tcPr marL="91432" marR="91432" marT="45665" marB="45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tr-TR" sz="1700" dirty="0" smtClean="0"/>
                        <a:t>75</a:t>
                      </a:r>
                      <a:endParaRPr lang="tr-TR" sz="1700" dirty="0"/>
                    </a:p>
                  </a:txBody>
                  <a:tcPr marL="91432" marR="91432" marT="45665" marB="45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tr-TR" sz="1700" dirty="0" smtClean="0"/>
                        <a:t>1-2</a:t>
                      </a:r>
                      <a:endParaRPr lang="tr-TR" sz="1700" dirty="0"/>
                    </a:p>
                  </a:txBody>
                  <a:tcPr marL="91432" marR="91432" marT="45665" marB="45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06552965"/>
                  </a:ext>
                </a:extLst>
              </a:tr>
              <a:tr h="355491">
                <a:tc>
                  <a:txBody>
                    <a:bodyPr/>
                    <a:lstStyle/>
                    <a:p>
                      <a:r>
                        <a:rPr lang="tr-TR" sz="1700" dirty="0" smtClean="0"/>
                        <a:t>Turp</a:t>
                      </a:r>
                      <a:endParaRPr lang="tr-TR" sz="1700" dirty="0"/>
                    </a:p>
                  </a:txBody>
                  <a:tcPr marL="91432" marR="91432" marT="45665" marB="45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tr-TR" sz="1700" dirty="0" smtClean="0"/>
                        <a:t>150</a:t>
                      </a:r>
                      <a:endParaRPr lang="tr-TR" sz="1700" dirty="0"/>
                    </a:p>
                  </a:txBody>
                  <a:tcPr marL="91432" marR="91432" marT="45665" marB="45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tr-TR" sz="1700" dirty="0" smtClean="0"/>
                        <a:t>4</a:t>
                      </a:r>
                      <a:endParaRPr lang="tr-TR" sz="1700" dirty="0"/>
                    </a:p>
                  </a:txBody>
                  <a:tcPr marL="91432" marR="91432" marT="45665" marB="45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457266715"/>
                  </a:ext>
                </a:extLst>
              </a:tr>
              <a:tr h="355491">
                <a:tc>
                  <a:txBody>
                    <a:bodyPr/>
                    <a:lstStyle/>
                    <a:p>
                      <a:r>
                        <a:rPr lang="tr-TR" sz="1700" dirty="0" smtClean="0"/>
                        <a:t>Kereviz</a:t>
                      </a:r>
                      <a:endParaRPr lang="tr-TR" sz="1700" dirty="0"/>
                    </a:p>
                  </a:txBody>
                  <a:tcPr marL="91432" marR="91432" marT="45665" marB="45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tr-TR" sz="1700" dirty="0" smtClean="0"/>
                        <a:t>150</a:t>
                      </a:r>
                      <a:endParaRPr lang="tr-TR" sz="1700" dirty="0"/>
                    </a:p>
                  </a:txBody>
                  <a:tcPr marL="91432" marR="91432" marT="45665" marB="45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tr-TR" sz="1700" dirty="0" smtClean="0"/>
                        <a:t>6</a:t>
                      </a:r>
                      <a:endParaRPr lang="tr-TR" sz="1700" dirty="0"/>
                    </a:p>
                  </a:txBody>
                  <a:tcPr marL="91432" marR="91432" marT="45665" marB="45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018296406"/>
                  </a:ext>
                </a:extLst>
              </a:tr>
              <a:tr h="355491">
                <a:tc>
                  <a:txBody>
                    <a:bodyPr/>
                    <a:lstStyle/>
                    <a:p>
                      <a:r>
                        <a:rPr lang="tr-TR" sz="1700" dirty="0" smtClean="0"/>
                        <a:t>(Pişmiş) Yeşil Fasulye,</a:t>
                      </a:r>
                      <a:r>
                        <a:rPr lang="tr-TR" sz="1700" baseline="0" dirty="0" smtClean="0"/>
                        <a:t> Ispanak, Pazı</a:t>
                      </a:r>
                      <a:endParaRPr lang="tr-TR" sz="1700" dirty="0"/>
                    </a:p>
                  </a:txBody>
                  <a:tcPr marL="91432" marR="91432" marT="45665" marB="45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tr-TR" sz="1700" dirty="0" smtClean="0"/>
                        <a:t>150</a:t>
                      </a:r>
                      <a:endParaRPr lang="tr-TR" sz="1700" dirty="0"/>
                    </a:p>
                  </a:txBody>
                  <a:tcPr marL="91432" marR="91432" marT="45665" marB="45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tr-TR" sz="1700" dirty="0" smtClean="0"/>
                        <a:t>5</a:t>
                      </a:r>
                      <a:endParaRPr lang="tr-TR" sz="1700" dirty="0"/>
                    </a:p>
                  </a:txBody>
                  <a:tcPr marL="91432" marR="91432" marT="45665" marB="45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97880992"/>
                  </a:ext>
                </a:extLst>
              </a:tr>
            </a:tbl>
          </a:graphicData>
        </a:graphic>
      </p:graphicFrame>
      <p:pic>
        <p:nvPicPr>
          <p:cNvPr id="6" name="Resim 5"/>
          <p:cNvPicPr>
            <a:picLocks noChangeAspect="1"/>
          </p:cNvPicPr>
          <p:nvPr/>
        </p:nvPicPr>
        <p:blipFill rotWithShape="1">
          <a:blip r:embed="rId2" cstate="print">
            <a:extLst>
              <a:ext uri="{28A0092B-C50C-407E-A947-70E740481C1C}">
                <a14:useLocalDpi xmlns="" xmlns:a14="http://schemas.microsoft.com/office/drawing/2010/main" val="0"/>
              </a:ext>
            </a:extLst>
          </a:blip>
          <a:srcRect t="3813" r="3248" b="13788"/>
          <a:stretch/>
        </p:blipFill>
        <p:spPr>
          <a:xfrm>
            <a:off x="3337883" y="6282000"/>
            <a:ext cx="2490460" cy="576000"/>
          </a:xfrm>
          <a:prstGeom prst="rect">
            <a:avLst/>
          </a:prstGeom>
        </p:spPr>
      </p:pic>
    </p:spTree>
    <p:extLst>
      <p:ext uri="{BB962C8B-B14F-4D97-AF65-F5344CB8AC3E}">
        <p14:creationId xmlns="" xmlns:p14="http://schemas.microsoft.com/office/powerpoint/2010/main" val="196664660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Başlık"/>
          <p:cNvSpPr txBox="1">
            <a:spLocks/>
          </p:cNvSpPr>
          <p:nvPr/>
        </p:nvSpPr>
        <p:spPr bwMode="auto">
          <a:xfrm>
            <a:off x="57154" y="100016"/>
            <a:ext cx="9045575" cy="1011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bIns="91440"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spcBef>
                <a:spcPct val="0"/>
              </a:spcBef>
              <a:buNone/>
            </a:pPr>
            <a:endParaRPr lang="tr-TR" sz="3200" dirty="0" smtClean="0">
              <a:solidFill>
                <a:srgbClr val="FF0000"/>
              </a:solidFill>
            </a:endParaRPr>
          </a:p>
          <a:p>
            <a:pPr algn="ctr">
              <a:spcBef>
                <a:spcPct val="0"/>
              </a:spcBef>
              <a:buNone/>
            </a:pPr>
            <a:endParaRPr lang="tr-TR" sz="3200" dirty="0" smtClean="0">
              <a:solidFill>
                <a:srgbClr val="FF0000"/>
              </a:solidFill>
            </a:endParaRPr>
          </a:p>
          <a:p>
            <a:pPr algn="ctr">
              <a:spcBef>
                <a:spcPct val="0"/>
              </a:spcBef>
              <a:buNone/>
            </a:pPr>
            <a:endParaRPr lang="tr-TR" sz="3200" dirty="0" smtClean="0">
              <a:solidFill>
                <a:srgbClr val="FF0000"/>
              </a:solidFill>
            </a:endParaRPr>
          </a:p>
          <a:p>
            <a:pPr algn="ctr">
              <a:spcBef>
                <a:spcPct val="0"/>
              </a:spcBef>
              <a:buNone/>
            </a:pPr>
            <a:endParaRPr lang="tr-TR" sz="3200" dirty="0" smtClean="0">
              <a:solidFill>
                <a:srgbClr val="FF0000"/>
              </a:solidFill>
            </a:endParaRPr>
          </a:p>
          <a:p>
            <a:pPr algn="ctr">
              <a:spcBef>
                <a:spcPct val="0"/>
              </a:spcBef>
              <a:buNone/>
            </a:pPr>
            <a:r>
              <a:rPr lang="en-US" sz="3200" b="1" dirty="0" smtClean="0">
                <a:solidFill>
                  <a:srgbClr val="FF0000"/>
                </a:solidFill>
              </a:rPr>
              <a:t>Various fresh vegetables and fruits should be consumed during the </a:t>
            </a:r>
            <a:r>
              <a:rPr lang="tr-TR" sz="3200" b="1" dirty="0" err="1" smtClean="0">
                <a:solidFill>
                  <a:srgbClr val="FF0000"/>
                </a:solidFill>
              </a:rPr>
              <a:t>day</a:t>
            </a:r>
            <a:endParaRPr lang="tr-TR" altLang="tr-TR" sz="2400" b="1" i="1" dirty="0">
              <a:solidFill>
                <a:srgbClr val="FF0000"/>
              </a:solidFill>
              <a:latin typeface="Calibri Light" panose="020F0302020204030204" pitchFamily="34" charset="0"/>
            </a:endParaRPr>
          </a:p>
        </p:txBody>
      </p:sp>
      <p:sp>
        <p:nvSpPr>
          <p:cNvPr id="4" name="Oval 3"/>
          <p:cNvSpPr/>
          <p:nvPr/>
        </p:nvSpPr>
        <p:spPr>
          <a:xfrm>
            <a:off x="57154" y="36514"/>
            <a:ext cx="612775" cy="603251"/>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4000" b="1"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6</a:t>
            </a:r>
          </a:p>
        </p:txBody>
      </p:sp>
      <p:sp>
        <p:nvSpPr>
          <p:cNvPr id="43013" name="Metin kutusu 5"/>
          <p:cNvSpPr txBox="1">
            <a:spLocks noChangeArrowheads="1"/>
          </p:cNvSpPr>
          <p:nvPr/>
        </p:nvSpPr>
        <p:spPr bwMode="auto">
          <a:xfrm>
            <a:off x="1215168" y="2378702"/>
            <a:ext cx="6489700" cy="1089529"/>
          </a:xfrm>
          <a:prstGeom prst="rect">
            <a:avLst/>
          </a:prstGeom>
          <a:noFill/>
          <a:ln w="9525">
            <a:solidFill>
              <a:srgbClr val="FFC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pPr>
            <a:r>
              <a:rPr lang="tr-TR" sz="2400" i="1" dirty="0" err="1" smtClean="0">
                <a:solidFill>
                  <a:srgbClr val="0070C0"/>
                </a:solidFill>
              </a:rPr>
              <a:t>With</a:t>
            </a:r>
            <a:r>
              <a:rPr lang="tr-TR" sz="2400" i="1" dirty="0" smtClean="0">
                <a:solidFill>
                  <a:srgbClr val="0070C0"/>
                </a:solidFill>
              </a:rPr>
              <a:t> </a:t>
            </a:r>
            <a:r>
              <a:rPr lang="tr-TR" sz="2400" i="1" dirty="0" err="1" smtClean="0">
                <a:solidFill>
                  <a:srgbClr val="0070C0"/>
                </a:solidFill>
              </a:rPr>
              <a:t>antioxidants</a:t>
            </a:r>
            <a:r>
              <a:rPr lang="tr-TR" sz="2400" i="1" dirty="0" smtClean="0">
                <a:solidFill>
                  <a:srgbClr val="0070C0"/>
                </a:solidFill>
              </a:rPr>
              <a:t> </a:t>
            </a:r>
            <a:r>
              <a:rPr lang="en-US" sz="2400" i="1" dirty="0" smtClean="0">
                <a:solidFill>
                  <a:srgbClr val="0070C0"/>
                </a:solidFill>
              </a:rPr>
              <a:t>the risk of development of diseases can be reduced, body resistance can be increased</a:t>
            </a:r>
            <a:endParaRPr lang="tr-TR" altLang="tr-TR" sz="2400" i="1" dirty="0">
              <a:solidFill>
                <a:srgbClr val="0070C0"/>
              </a:solidFill>
              <a:latin typeface="Calibri Light" panose="020F0302020204030204" pitchFamily="34" charset="0"/>
            </a:endParaRPr>
          </a:p>
        </p:txBody>
      </p:sp>
      <p:pic>
        <p:nvPicPr>
          <p:cNvPr id="9" name="Resim 8"/>
          <p:cNvPicPr>
            <a:picLocks noChangeAspect="1"/>
          </p:cNvPicPr>
          <p:nvPr/>
        </p:nvPicPr>
        <p:blipFill rotWithShape="1">
          <a:blip r:embed="rId2" cstate="print">
            <a:extLst>
              <a:ext uri="{28A0092B-C50C-407E-A947-70E740481C1C}">
                <a14:useLocalDpi xmlns="" xmlns:a14="http://schemas.microsoft.com/office/drawing/2010/main" val="0"/>
              </a:ext>
            </a:extLst>
          </a:blip>
          <a:srcRect t="3813" r="3248" b="13788"/>
          <a:stretch/>
        </p:blipFill>
        <p:spPr>
          <a:xfrm>
            <a:off x="3337883" y="6282000"/>
            <a:ext cx="2490460" cy="576000"/>
          </a:xfrm>
          <a:prstGeom prst="rect">
            <a:avLst/>
          </a:prstGeom>
        </p:spPr>
      </p:pic>
      <p:sp>
        <p:nvSpPr>
          <p:cNvPr id="30722" name="AutoShape 2" descr="Mevsiminde beslenmenin önemi ve nisan ayında tüketilmesi gereken sebze ve  meyveler nelerdir? - SAĞLIK Haberle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 xmlns:p14="http://schemas.microsoft.com/office/powerpoint/2010/main" val="14652890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Resim 2"/>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3160716"/>
            <a:ext cx="9144000" cy="3697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2 İçerik Yer Tutucusu"/>
          <p:cNvSpPr txBox="1">
            <a:spLocks/>
          </p:cNvSpPr>
          <p:nvPr/>
        </p:nvSpPr>
        <p:spPr>
          <a:xfrm>
            <a:off x="684213" y="549276"/>
            <a:ext cx="7772400" cy="3816351"/>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defRPr/>
            </a:pPr>
            <a:endParaRPr lang="tr-TR" altLang="tr-TR" sz="2800" dirty="0">
              <a:solidFill>
                <a:srgbClr val="FF0000"/>
              </a:solidFill>
            </a:endParaRPr>
          </a:p>
          <a:p>
            <a:r>
              <a:rPr lang="en-US" sz="2800" dirty="0" smtClean="0"/>
              <a:t>if green leaves are selected from the vegetable group at one meal, yellow-red colored vegetables should be selected at the next meal</a:t>
            </a:r>
            <a:endParaRPr lang="tr-TR" sz="2800" dirty="0" smtClean="0"/>
          </a:p>
          <a:p>
            <a:r>
              <a:rPr lang="en-US" sz="2800" dirty="0" smtClean="0"/>
              <a:t>While green leafy vegetables such as spinach, lettuce, broccoli are rich in folic acid and carrot is rich in vitamin A, cauliflower, green pepper, cabbage, tomato are rich in vitamin C...</a:t>
            </a:r>
            <a:endParaRPr lang="tr-TR" sz="2800" dirty="0" smtClean="0"/>
          </a:p>
          <a:p>
            <a:pPr>
              <a:buNone/>
            </a:pPr>
            <a:endParaRPr lang="tr-TR" sz="2800" dirty="0"/>
          </a:p>
        </p:txBody>
      </p:sp>
      <p:pic>
        <p:nvPicPr>
          <p:cNvPr id="6" name="Resim 5"/>
          <p:cNvPicPr>
            <a:picLocks noChangeAspect="1"/>
          </p:cNvPicPr>
          <p:nvPr/>
        </p:nvPicPr>
        <p:blipFill rotWithShape="1">
          <a:blip r:embed="rId3" cstate="print">
            <a:extLst>
              <a:ext uri="{28A0092B-C50C-407E-A947-70E740481C1C}">
                <a14:useLocalDpi xmlns="" xmlns:a14="http://schemas.microsoft.com/office/drawing/2010/main" val="0"/>
              </a:ext>
            </a:extLst>
          </a:blip>
          <a:srcRect t="3813" r="3248" b="13788"/>
          <a:stretch/>
        </p:blipFill>
        <p:spPr>
          <a:xfrm>
            <a:off x="6622420" y="4824675"/>
            <a:ext cx="2490460" cy="576000"/>
          </a:xfrm>
          <a:prstGeom prst="rect">
            <a:avLst/>
          </a:prstGeom>
        </p:spPr>
      </p:pic>
    </p:spTree>
    <p:extLst>
      <p:ext uri="{BB962C8B-B14F-4D97-AF65-F5344CB8AC3E}">
        <p14:creationId xmlns="" xmlns:p14="http://schemas.microsoft.com/office/powerpoint/2010/main" val="33308665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Başlık"/>
          <p:cNvSpPr>
            <a:spLocks noGrp="1"/>
          </p:cNvSpPr>
          <p:nvPr>
            <p:ph type="title" idx="4294967295"/>
          </p:nvPr>
        </p:nvSpPr>
        <p:spPr>
          <a:xfrm>
            <a:off x="476250" y="231775"/>
            <a:ext cx="7543800" cy="1295400"/>
          </a:xfrm>
        </p:spPr>
        <p:txBody>
          <a:bodyPr vert="horz" lIns="91440" tIns="45720" rIns="91440" bIns="91440" rtlCol="0" anchor="ctr">
            <a:normAutofit/>
          </a:bodyPr>
          <a:lstStyle/>
          <a:p>
            <a:pPr eaLnBrk="1" hangingPunct="1">
              <a:defRPr/>
            </a:pPr>
            <a:endParaRPr lang="tr-TR" altLang="tr-TR" sz="3600" dirty="0">
              <a:solidFill>
                <a:srgbClr val="FF0000"/>
              </a:solidFill>
              <a:latin typeface="+mn-lt"/>
            </a:endParaRPr>
          </a:p>
        </p:txBody>
      </p:sp>
      <p:sp>
        <p:nvSpPr>
          <p:cNvPr id="5123" name="2 İçerik Yer Tutucusu"/>
          <p:cNvSpPr>
            <a:spLocks noGrp="1"/>
          </p:cNvSpPr>
          <p:nvPr>
            <p:ph sz="quarter" idx="4294967295"/>
          </p:nvPr>
        </p:nvSpPr>
        <p:spPr>
          <a:xfrm>
            <a:off x="476250" y="1217613"/>
            <a:ext cx="8667750" cy="5327650"/>
          </a:xfrm>
        </p:spPr>
        <p:txBody>
          <a:bodyPr>
            <a:normAutofit/>
          </a:bodyPr>
          <a:lstStyle/>
          <a:p>
            <a:pPr lvl="0"/>
            <a:r>
              <a:rPr lang="en-US" sz="2400" dirty="0" smtClean="0"/>
              <a:t>The importance of healthy nutrition</a:t>
            </a:r>
            <a:endParaRPr lang="tr-TR" sz="2400" dirty="0" smtClean="0"/>
          </a:p>
          <a:p>
            <a:pPr lvl="0"/>
            <a:r>
              <a:rPr lang="en-US" sz="2400" dirty="0" smtClean="0"/>
              <a:t>Nutrients </a:t>
            </a:r>
            <a:endParaRPr lang="tr-TR" sz="2400" dirty="0" smtClean="0"/>
          </a:p>
          <a:p>
            <a:pPr lvl="0"/>
            <a:r>
              <a:rPr lang="en-US" sz="2400" dirty="0" smtClean="0"/>
              <a:t>Current and practical recommendations in healthy nutrition</a:t>
            </a:r>
            <a:endParaRPr lang="tr-TR" sz="2400" dirty="0" smtClean="0"/>
          </a:p>
          <a:p>
            <a:r>
              <a:rPr lang="tr-TR" sz="2400" dirty="0" err="1" smtClean="0"/>
              <a:t>The</a:t>
            </a:r>
            <a:r>
              <a:rPr lang="tr-TR" sz="2400" dirty="0" smtClean="0"/>
              <a:t> i</a:t>
            </a:r>
            <a:r>
              <a:rPr lang="en-US" sz="2400" dirty="0" err="1" smtClean="0"/>
              <a:t>mportance</a:t>
            </a:r>
            <a:r>
              <a:rPr lang="en-US" sz="2400" dirty="0" smtClean="0"/>
              <a:t> of sports in our life</a:t>
            </a:r>
            <a:endParaRPr lang="tr-TR" altLang="tr-TR" sz="2700" dirty="0"/>
          </a:p>
        </p:txBody>
      </p:sp>
      <p:pic>
        <p:nvPicPr>
          <p:cNvPr id="7" name="Resim 6"/>
          <p:cNvPicPr>
            <a:picLocks noChangeAspect="1"/>
          </p:cNvPicPr>
          <p:nvPr/>
        </p:nvPicPr>
        <p:blipFill rotWithShape="1">
          <a:blip r:embed="rId2" cstate="print">
            <a:extLst>
              <a:ext uri="{28A0092B-C50C-407E-A947-70E740481C1C}">
                <a14:useLocalDpi xmlns="" xmlns:a14="http://schemas.microsoft.com/office/drawing/2010/main" val="0"/>
              </a:ext>
            </a:extLst>
          </a:blip>
          <a:srcRect t="3813" r="3248" b="13788"/>
          <a:stretch/>
        </p:blipFill>
        <p:spPr>
          <a:xfrm>
            <a:off x="3337883" y="6282000"/>
            <a:ext cx="2490460" cy="576000"/>
          </a:xfrm>
          <a:prstGeom prst="rect">
            <a:avLst/>
          </a:prstGeom>
        </p:spPr>
      </p:pic>
      <p:pic>
        <p:nvPicPr>
          <p:cNvPr id="60418" name="Picture 2" descr="DEV SPOT SORU İŞARETİ – DEV SPOT"/>
          <p:cNvPicPr>
            <a:picLocks noChangeAspect="1" noChangeArrowheads="1"/>
          </p:cNvPicPr>
          <p:nvPr/>
        </p:nvPicPr>
        <p:blipFill>
          <a:blip r:embed="rId3"/>
          <a:srcRect/>
          <a:stretch>
            <a:fillRect/>
          </a:stretch>
        </p:blipFill>
        <p:spPr bwMode="auto">
          <a:xfrm>
            <a:off x="3333490" y="3530990"/>
            <a:ext cx="2590800" cy="1762126"/>
          </a:xfrm>
          <a:prstGeom prst="rect">
            <a:avLst/>
          </a:prstGeom>
          <a:noFill/>
        </p:spPr>
      </p:pic>
    </p:spTree>
    <p:extLst>
      <p:ext uri="{BB962C8B-B14F-4D97-AF65-F5344CB8AC3E}">
        <p14:creationId xmlns="" xmlns:p14="http://schemas.microsoft.com/office/powerpoint/2010/main" val="15807583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Resim 2"/>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3160716"/>
            <a:ext cx="9144000" cy="3697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818" name="2 İçerik Yer Tutucusu"/>
          <p:cNvSpPr txBox="1">
            <a:spLocks/>
          </p:cNvSpPr>
          <p:nvPr/>
        </p:nvSpPr>
        <p:spPr bwMode="auto">
          <a:xfrm>
            <a:off x="285753" y="220664"/>
            <a:ext cx="8640763" cy="29400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171450" indent="-171450"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0" indent="0" algn="ctr">
              <a:buNone/>
              <a:defRPr/>
            </a:pPr>
            <a:endParaRPr lang="tr-TR" sz="2400" dirty="0" smtClean="0"/>
          </a:p>
          <a:p>
            <a:pPr marL="0" indent="0" algn="ctr">
              <a:buNone/>
              <a:defRPr/>
            </a:pPr>
            <a:endParaRPr lang="tr-TR" sz="2400" dirty="0" smtClean="0"/>
          </a:p>
          <a:p>
            <a:pPr marL="0" indent="0" algn="ctr">
              <a:buNone/>
              <a:defRPr/>
            </a:pPr>
            <a:r>
              <a:rPr lang="en-US" sz="2400" dirty="0" smtClean="0">
                <a:solidFill>
                  <a:srgbClr val="00B050"/>
                </a:solidFill>
              </a:rPr>
              <a:t>There should be at least 2-3 servings of vegetables </a:t>
            </a:r>
            <a:endParaRPr lang="tr-TR" sz="2400" dirty="0" smtClean="0">
              <a:solidFill>
                <a:srgbClr val="00B050"/>
              </a:solidFill>
            </a:endParaRPr>
          </a:p>
          <a:p>
            <a:pPr marL="0" indent="0" algn="ctr">
              <a:buNone/>
              <a:defRPr/>
            </a:pPr>
            <a:endParaRPr lang="tr-TR" altLang="tr-TR" sz="2400" dirty="0">
              <a:solidFill>
                <a:srgbClr val="FF0000"/>
              </a:solidFill>
            </a:endParaRPr>
          </a:p>
          <a:p>
            <a:pPr marL="0" indent="0" algn="ctr">
              <a:buNone/>
              <a:defRPr/>
            </a:pPr>
            <a:r>
              <a:rPr lang="en-US" sz="2400" dirty="0" smtClean="0">
                <a:solidFill>
                  <a:srgbClr val="FF0000"/>
                </a:solidFill>
              </a:rPr>
              <a:t>2-3 servings of fruits</a:t>
            </a:r>
            <a:endParaRPr lang="tr-TR" sz="2400" dirty="0" smtClean="0">
              <a:solidFill>
                <a:srgbClr val="FF0000"/>
              </a:solidFill>
            </a:endParaRPr>
          </a:p>
          <a:p>
            <a:pPr marL="0" indent="0" algn="ctr">
              <a:buNone/>
              <a:defRPr/>
            </a:pPr>
            <a:endParaRPr lang="tr-TR" altLang="tr-TR" sz="2400" dirty="0">
              <a:solidFill>
                <a:srgbClr val="FF00FF"/>
              </a:solidFill>
            </a:endParaRPr>
          </a:p>
          <a:p>
            <a:pPr algn="ctr">
              <a:buNone/>
            </a:pPr>
            <a:r>
              <a:rPr lang="en-US" sz="2400" dirty="0" smtClean="0">
                <a:solidFill>
                  <a:srgbClr val="7030A0"/>
                </a:solidFill>
              </a:rPr>
              <a:t>in at least 5</a:t>
            </a:r>
            <a:r>
              <a:rPr lang="tr-TR" sz="2400" dirty="0" smtClean="0">
                <a:solidFill>
                  <a:srgbClr val="7030A0"/>
                </a:solidFill>
              </a:rPr>
              <a:t>-6</a:t>
            </a:r>
            <a:r>
              <a:rPr lang="en-US" sz="2400" dirty="0" smtClean="0">
                <a:solidFill>
                  <a:srgbClr val="7030A0"/>
                </a:solidFill>
              </a:rPr>
              <a:t> servings of vegetables and fruits to be consumed daily.</a:t>
            </a:r>
            <a:endParaRPr lang="tr-TR" sz="2400" dirty="0">
              <a:solidFill>
                <a:srgbClr val="7030A0"/>
              </a:solidFill>
            </a:endParaRPr>
          </a:p>
        </p:txBody>
      </p:sp>
      <p:sp>
        <p:nvSpPr>
          <p:cNvPr id="2" name="Aşağı Ok 1"/>
          <p:cNvSpPr/>
          <p:nvPr/>
        </p:nvSpPr>
        <p:spPr>
          <a:xfrm>
            <a:off x="4336713" y="1542713"/>
            <a:ext cx="387351" cy="360363"/>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5" name="Aşağı Ok 4"/>
          <p:cNvSpPr/>
          <p:nvPr/>
        </p:nvSpPr>
        <p:spPr>
          <a:xfrm>
            <a:off x="4336713" y="2473328"/>
            <a:ext cx="387351" cy="360363"/>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pic>
        <p:nvPicPr>
          <p:cNvPr id="9" name="Resim 8"/>
          <p:cNvPicPr>
            <a:picLocks noChangeAspect="1"/>
          </p:cNvPicPr>
          <p:nvPr/>
        </p:nvPicPr>
        <p:blipFill rotWithShape="1">
          <a:blip r:embed="rId3" cstate="print">
            <a:extLst>
              <a:ext uri="{28A0092B-C50C-407E-A947-70E740481C1C}">
                <a14:useLocalDpi xmlns="" xmlns:a14="http://schemas.microsoft.com/office/drawing/2010/main" val="0"/>
              </a:ext>
            </a:extLst>
          </a:blip>
          <a:srcRect t="3813" r="3248" b="13788"/>
          <a:stretch/>
        </p:blipFill>
        <p:spPr>
          <a:xfrm>
            <a:off x="6622420" y="4824675"/>
            <a:ext cx="2490460" cy="576000"/>
          </a:xfrm>
          <a:prstGeom prst="rect">
            <a:avLst/>
          </a:prstGeom>
        </p:spPr>
      </p:pic>
    </p:spTree>
    <p:extLst>
      <p:ext uri="{BB962C8B-B14F-4D97-AF65-F5344CB8AC3E}">
        <p14:creationId xmlns="" xmlns:p14="http://schemas.microsoft.com/office/powerpoint/2010/main" val="1246965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Başlık"/>
          <p:cNvSpPr txBox="1">
            <a:spLocks/>
          </p:cNvSpPr>
          <p:nvPr/>
        </p:nvSpPr>
        <p:spPr bwMode="auto">
          <a:xfrm>
            <a:off x="0" y="1849650"/>
            <a:ext cx="7651490" cy="24525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bIns="91440"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spcBef>
                <a:spcPct val="0"/>
              </a:spcBef>
              <a:buFontTx/>
              <a:buNone/>
              <a:defRPr/>
            </a:pPr>
            <a:endParaRPr lang="tr-TR" altLang="tr-TR" sz="3600" b="1" dirty="0">
              <a:solidFill>
                <a:srgbClr val="FF0000"/>
              </a:solidFill>
              <a:latin typeface="Calibri Light" panose="020F0302020204030204" pitchFamily="34" charset="0"/>
            </a:endParaRPr>
          </a:p>
          <a:p>
            <a:pPr algn="ctr" eaLnBrk="1" hangingPunct="1">
              <a:spcBef>
                <a:spcPct val="0"/>
              </a:spcBef>
              <a:buFontTx/>
              <a:buNone/>
              <a:defRPr/>
            </a:pPr>
            <a:endParaRPr lang="tr-TR" sz="2000" i="1" dirty="0">
              <a:latin typeface="+mj-lt"/>
            </a:endParaRPr>
          </a:p>
          <a:p>
            <a:pPr algn="ctr"/>
            <a:r>
              <a:rPr lang="en-US" sz="2800" dirty="0" smtClean="0"/>
              <a:t>Daily salt intake should be reduced</a:t>
            </a:r>
            <a:r>
              <a:rPr lang="tr-TR" sz="2800" dirty="0" smtClean="0"/>
              <a:t>.</a:t>
            </a:r>
          </a:p>
          <a:p>
            <a:pPr algn="ctr"/>
            <a:r>
              <a:rPr lang="en-US" sz="2800" i="1" dirty="0" smtClean="0"/>
              <a:t>Our daily salt consumption,</a:t>
            </a:r>
            <a:r>
              <a:rPr lang="tr-TR" sz="2800" i="1" dirty="0" smtClean="0"/>
              <a:t> </a:t>
            </a:r>
            <a:r>
              <a:rPr lang="en-US" sz="2800" i="1" dirty="0" smtClean="0"/>
              <a:t> including the salt that our nutrients naturally contain  </a:t>
            </a:r>
            <a:br>
              <a:rPr lang="en-US" sz="2800" i="1" dirty="0" smtClean="0"/>
            </a:br>
            <a:r>
              <a:rPr lang="en-US" sz="2800" b="1" i="1" dirty="0" smtClean="0">
                <a:solidFill>
                  <a:srgbClr val="FF0000"/>
                </a:solidFill>
              </a:rPr>
              <a:t>should not exceed the 1 heaping teaspoon (5 grams)</a:t>
            </a:r>
            <a:endParaRPr lang="tr-TR" sz="2800" b="1" dirty="0">
              <a:solidFill>
                <a:srgbClr val="FF0000"/>
              </a:solidFill>
            </a:endParaRPr>
          </a:p>
        </p:txBody>
      </p:sp>
      <p:sp>
        <p:nvSpPr>
          <p:cNvPr id="4" name="Oval 3"/>
          <p:cNvSpPr/>
          <p:nvPr/>
        </p:nvSpPr>
        <p:spPr>
          <a:xfrm>
            <a:off x="57154" y="158750"/>
            <a:ext cx="612775" cy="603251"/>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4000" b="1"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7</a:t>
            </a:r>
          </a:p>
        </p:txBody>
      </p:sp>
      <p:pic>
        <p:nvPicPr>
          <p:cNvPr id="46085" name="Resim 1"/>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7451728" y="908051"/>
            <a:ext cx="1598613"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7"/>
          <p:cNvPicPr>
            <a:picLocks noChangeAspect="1"/>
          </p:cNvPicPr>
          <p:nvPr/>
        </p:nvPicPr>
        <p:blipFill rotWithShape="1">
          <a:blip r:embed="rId4" cstate="print">
            <a:extLst>
              <a:ext uri="{28A0092B-C50C-407E-A947-70E740481C1C}">
                <a14:useLocalDpi xmlns="" xmlns:a14="http://schemas.microsoft.com/office/drawing/2010/main" val="0"/>
              </a:ext>
            </a:extLst>
          </a:blip>
          <a:srcRect t="3813" r="3248" b="13788"/>
          <a:stretch/>
        </p:blipFill>
        <p:spPr>
          <a:xfrm>
            <a:off x="3337883" y="6282000"/>
            <a:ext cx="2490460" cy="576000"/>
          </a:xfrm>
          <a:prstGeom prst="rect">
            <a:avLst/>
          </a:prstGeom>
        </p:spPr>
      </p:pic>
    </p:spTree>
    <p:extLst>
      <p:ext uri="{BB962C8B-B14F-4D97-AF65-F5344CB8AC3E}">
        <p14:creationId xmlns="" xmlns:p14="http://schemas.microsoft.com/office/powerpoint/2010/main" val="20955007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9154" name="Resim 4"/>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7237416" y="1671641"/>
            <a:ext cx="1908175" cy="2509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155" name="1 Başlık"/>
          <p:cNvSpPr txBox="1">
            <a:spLocks/>
          </p:cNvSpPr>
          <p:nvPr/>
        </p:nvSpPr>
        <p:spPr bwMode="auto">
          <a:xfrm>
            <a:off x="57154" y="115890"/>
            <a:ext cx="9045575" cy="661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bIns="91440"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spcBef>
                <a:spcPct val="0"/>
              </a:spcBef>
              <a:buFontTx/>
              <a:buNone/>
            </a:pPr>
            <a:r>
              <a:rPr lang="tr-TR" altLang="tr-TR" sz="3600" b="1" dirty="0">
                <a:solidFill>
                  <a:srgbClr val="FF0000"/>
                </a:solidFill>
                <a:latin typeface="Calibri Light" panose="020F0302020204030204" pitchFamily="34" charset="0"/>
              </a:rPr>
              <a:t>Günlük sıvı alımı arttırılmalıdır</a:t>
            </a:r>
          </a:p>
        </p:txBody>
      </p:sp>
      <p:sp>
        <p:nvSpPr>
          <p:cNvPr id="6" name="2 İçerik Yer Tutucusu"/>
          <p:cNvSpPr txBox="1">
            <a:spLocks/>
          </p:cNvSpPr>
          <p:nvPr/>
        </p:nvSpPr>
        <p:spPr>
          <a:xfrm>
            <a:off x="468313" y="3876677"/>
            <a:ext cx="8280400" cy="2843213"/>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defRPr/>
            </a:pPr>
            <a:r>
              <a:rPr lang="tr-TR" altLang="tr-TR" sz="2400" dirty="0"/>
              <a:t>Sıvı alımını arttırmak için;</a:t>
            </a:r>
          </a:p>
          <a:p>
            <a:pPr>
              <a:defRPr/>
            </a:pPr>
            <a:r>
              <a:rPr lang="tr-TR" altLang="tr-TR" sz="2400" dirty="0"/>
              <a:t>Öğünlerde ve/veya öğün aralarında </a:t>
            </a:r>
            <a:r>
              <a:rPr lang="tr-TR" altLang="tr-TR" sz="2400" dirty="0">
                <a:solidFill>
                  <a:srgbClr val="00B0F0"/>
                </a:solidFill>
                <a:sym typeface="Wingdings" panose="05000000000000000000" pitchFamily="2" charset="2"/>
              </a:rPr>
              <a:t> s</a:t>
            </a:r>
            <a:r>
              <a:rPr lang="tr-TR" altLang="tr-TR" sz="2400" dirty="0">
                <a:solidFill>
                  <a:srgbClr val="00B0F0"/>
                </a:solidFill>
              </a:rPr>
              <a:t>u içilebilir</a:t>
            </a:r>
          </a:p>
          <a:p>
            <a:pPr>
              <a:defRPr/>
            </a:pPr>
            <a:r>
              <a:rPr lang="tr-TR" altLang="tr-TR" sz="2400" dirty="0"/>
              <a:t>Kolalı, gazlı içecekler ve hazır meyve suları yerine </a:t>
            </a:r>
            <a:r>
              <a:rPr lang="tr-TR" altLang="tr-TR" sz="2400" dirty="0">
                <a:solidFill>
                  <a:srgbClr val="00B0F0"/>
                </a:solidFill>
                <a:sym typeface="Wingdings" panose="05000000000000000000" pitchFamily="2" charset="2"/>
              </a:rPr>
              <a:t> su, t</a:t>
            </a:r>
            <a:r>
              <a:rPr lang="tr-TR" altLang="tr-TR" sz="2400" dirty="0">
                <a:solidFill>
                  <a:srgbClr val="00B0F0"/>
                </a:solidFill>
              </a:rPr>
              <a:t>aze sıkılmış meyve suyu, süt, kefir, ayran, doğal mineralli maden suyu (sade) vb. tüketimi tercih edilebilir</a:t>
            </a:r>
          </a:p>
          <a:p>
            <a:pPr>
              <a:defRPr/>
            </a:pPr>
            <a:r>
              <a:rPr lang="tr-TR" altLang="tr-TR" sz="2400" dirty="0"/>
              <a:t>Dışarı çıkarken </a:t>
            </a:r>
            <a:r>
              <a:rPr lang="tr-TR" altLang="tr-TR" sz="2400" dirty="0">
                <a:solidFill>
                  <a:srgbClr val="00B0F0"/>
                </a:solidFill>
                <a:sym typeface="Wingdings" panose="05000000000000000000" pitchFamily="2" charset="2"/>
              </a:rPr>
              <a:t> </a:t>
            </a:r>
            <a:r>
              <a:rPr lang="tr-TR" altLang="tr-TR" sz="2400" dirty="0">
                <a:solidFill>
                  <a:srgbClr val="00B0F0"/>
                </a:solidFill>
              </a:rPr>
              <a:t>yanına su alınabilir</a:t>
            </a:r>
          </a:p>
          <a:p>
            <a:pPr>
              <a:defRPr/>
            </a:pPr>
            <a:r>
              <a:rPr lang="tr-TR" altLang="tr-TR" sz="2400" dirty="0"/>
              <a:t>Öğünlerde sıcak/soğuk çorbalar hazırlanabilir</a:t>
            </a:r>
          </a:p>
        </p:txBody>
      </p:sp>
      <p:sp>
        <p:nvSpPr>
          <p:cNvPr id="4" name="Oval 3"/>
          <p:cNvSpPr/>
          <p:nvPr/>
        </p:nvSpPr>
        <p:spPr>
          <a:xfrm>
            <a:off x="57154" y="158750"/>
            <a:ext cx="612775" cy="603251"/>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4000" b="1"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8</a:t>
            </a:r>
          </a:p>
        </p:txBody>
      </p:sp>
      <p:sp>
        <p:nvSpPr>
          <p:cNvPr id="49158" name="Metin kutusu 4"/>
          <p:cNvSpPr txBox="1">
            <a:spLocks noChangeArrowheads="1"/>
          </p:cNvSpPr>
          <p:nvPr/>
        </p:nvSpPr>
        <p:spPr bwMode="auto">
          <a:xfrm>
            <a:off x="684214" y="914402"/>
            <a:ext cx="7791451" cy="757130"/>
          </a:xfrm>
          <a:prstGeom prst="rect">
            <a:avLst/>
          </a:prstGeom>
          <a:noFill/>
          <a:ln w="9525">
            <a:solidFill>
              <a:srgbClr val="FFC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pPr>
            <a:r>
              <a:rPr lang="tr-TR" altLang="tr-TR" sz="2400" i="1">
                <a:latin typeface="Calibri Light" panose="020F0302020204030204" pitchFamily="34" charset="0"/>
              </a:rPr>
              <a:t>Günde en az 2-2,5 lt sıvı = 10-12 bardak sıvının</a:t>
            </a:r>
          </a:p>
          <a:p>
            <a:pPr algn="ctr" eaLnBrk="1" hangingPunct="1">
              <a:lnSpc>
                <a:spcPct val="90000"/>
              </a:lnSpc>
            </a:pPr>
            <a:r>
              <a:rPr lang="tr-TR" altLang="tr-TR" sz="2400" i="1">
                <a:latin typeface="Calibri Light" panose="020F0302020204030204" pitchFamily="34" charset="0"/>
              </a:rPr>
              <a:t>8-10 bardağını </a:t>
            </a:r>
            <a:r>
              <a:rPr lang="tr-TR" altLang="tr-TR" sz="2400" b="1">
                <a:solidFill>
                  <a:srgbClr val="00B0F0"/>
                </a:solidFill>
                <a:latin typeface="Calibri Light" panose="020F0302020204030204" pitchFamily="34" charset="0"/>
              </a:rPr>
              <a:t>“SU” </a:t>
            </a:r>
            <a:r>
              <a:rPr lang="tr-TR" altLang="tr-TR" sz="2400" i="1">
                <a:latin typeface="Calibri Light" panose="020F0302020204030204" pitchFamily="34" charset="0"/>
              </a:rPr>
              <a:t>olarak tüketilmesine özen gösterilmelidir</a:t>
            </a:r>
          </a:p>
        </p:txBody>
      </p:sp>
      <p:pic>
        <p:nvPicPr>
          <p:cNvPr id="49159" name="Resim 1"/>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3103564" y="1787525"/>
            <a:ext cx="2952751" cy="1970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Resim 9"/>
          <p:cNvPicPr>
            <a:picLocks noChangeAspect="1"/>
          </p:cNvPicPr>
          <p:nvPr/>
        </p:nvPicPr>
        <p:blipFill rotWithShape="1">
          <a:blip r:embed="rId4" cstate="print">
            <a:extLst>
              <a:ext uri="{28A0092B-C50C-407E-A947-70E740481C1C}">
                <a14:useLocalDpi xmlns="" xmlns:a14="http://schemas.microsoft.com/office/drawing/2010/main" val="0"/>
              </a:ext>
            </a:extLst>
          </a:blip>
          <a:srcRect t="3813" r="3248" b="13788"/>
          <a:stretch/>
        </p:blipFill>
        <p:spPr>
          <a:xfrm>
            <a:off x="6622420" y="6282000"/>
            <a:ext cx="2490460" cy="576000"/>
          </a:xfrm>
          <a:prstGeom prst="rect">
            <a:avLst/>
          </a:prstGeom>
        </p:spPr>
      </p:pic>
    </p:spTree>
    <p:extLst>
      <p:ext uri="{BB962C8B-B14F-4D97-AF65-F5344CB8AC3E}">
        <p14:creationId xmlns="" xmlns:p14="http://schemas.microsoft.com/office/powerpoint/2010/main" val="166766511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Başlık"/>
          <p:cNvSpPr txBox="1">
            <a:spLocks/>
          </p:cNvSpPr>
          <p:nvPr/>
        </p:nvSpPr>
        <p:spPr bwMode="auto">
          <a:xfrm>
            <a:off x="57154" y="100013"/>
            <a:ext cx="9045575" cy="116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bIns="91440"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spcBef>
                <a:spcPct val="0"/>
              </a:spcBef>
              <a:buFontTx/>
              <a:buNone/>
            </a:pPr>
            <a:endParaRPr lang="tr-TR" altLang="tr-TR" sz="2800" i="1" dirty="0">
              <a:latin typeface="Calibri Light" panose="020F0302020204030204" pitchFamily="34" charset="0"/>
            </a:endParaRPr>
          </a:p>
        </p:txBody>
      </p:sp>
      <p:sp>
        <p:nvSpPr>
          <p:cNvPr id="50179" name="2 İçerik Yer Tutucusu"/>
          <p:cNvSpPr txBox="1">
            <a:spLocks/>
          </p:cNvSpPr>
          <p:nvPr/>
        </p:nvSpPr>
        <p:spPr bwMode="auto">
          <a:xfrm>
            <a:off x="421212" y="1043560"/>
            <a:ext cx="5851525" cy="5040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171450" indent="-171450"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endParaRPr lang="tr-TR" sz="2400" dirty="0" smtClean="0"/>
          </a:p>
          <a:p>
            <a:r>
              <a:rPr lang="tr-TR" sz="2800" b="1" dirty="0" err="1" smtClean="0">
                <a:solidFill>
                  <a:srgbClr val="00B050"/>
                </a:solidFill>
              </a:rPr>
              <a:t>While</a:t>
            </a:r>
            <a:r>
              <a:rPr lang="tr-TR" sz="2800" b="1" dirty="0" smtClean="0">
                <a:solidFill>
                  <a:srgbClr val="00B050"/>
                </a:solidFill>
              </a:rPr>
              <a:t> </a:t>
            </a:r>
            <a:r>
              <a:rPr lang="tr-TR" sz="2800" b="1" dirty="0" err="1" smtClean="0">
                <a:solidFill>
                  <a:srgbClr val="00B050"/>
                </a:solidFill>
              </a:rPr>
              <a:t>the</a:t>
            </a:r>
            <a:r>
              <a:rPr lang="tr-TR" sz="2800" b="1" dirty="0" smtClean="0">
                <a:solidFill>
                  <a:srgbClr val="00B050"/>
                </a:solidFill>
              </a:rPr>
              <a:t> </a:t>
            </a:r>
            <a:r>
              <a:rPr lang="tr-TR" sz="2800" b="1" dirty="0" err="1" smtClean="0">
                <a:solidFill>
                  <a:srgbClr val="00B050"/>
                </a:solidFill>
              </a:rPr>
              <a:t>food</a:t>
            </a:r>
            <a:r>
              <a:rPr lang="tr-TR" sz="2800" b="1" dirty="0" smtClean="0">
                <a:solidFill>
                  <a:srgbClr val="00B050"/>
                </a:solidFill>
              </a:rPr>
              <a:t> is </a:t>
            </a:r>
            <a:r>
              <a:rPr lang="tr-TR" sz="2800" b="1" dirty="0" err="1" smtClean="0">
                <a:solidFill>
                  <a:srgbClr val="00B050"/>
                </a:solidFill>
              </a:rPr>
              <a:t>being</a:t>
            </a:r>
            <a:r>
              <a:rPr lang="tr-TR" sz="2800" b="1" dirty="0" smtClean="0">
                <a:solidFill>
                  <a:srgbClr val="00B050"/>
                </a:solidFill>
              </a:rPr>
              <a:t> </a:t>
            </a:r>
            <a:r>
              <a:rPr lang="tr-TR" sz="2800" b="1" dirty="0" err="1" smtClean="0">
                <a:solidFill>
                  <a:srgbClr val="00B050"/>
                </a:solidFill>
              </a:rPr>
              <a:t>cooked</a:t>
            </a:r>
            <a:r>
              <a:rPr lang="tr-TR" sz="2800" b="1" dirty="0" smtClean="0">
                <a:solidFill>
                  <a:srgbClr val="00B050"/>
                </a:solidFill>
              </a:rPr>
              <a:t> </a:t>
            </a:r>
            <a:r>
              <a:rPr lang="tr-TR" sz="2800" b="1" dirty="0" err="1" smtClean="0">
                <a:solidFill>
                  <a:srgbClr val="00B050"/>
                </a:solidFill>
              </a:rPr>
              <a:t>healthy</a:t>
            </a:r>
            <a:r>
              <a:rPr lang="tr-TR" sz="2800" b="1" dirty="0" smtClean="0">
                <a:solidFill>
                  <a:srgbClr val="00B050"/>
                </a:solidFill>
              </a:rPr>
              <a:t> </a:t>
            </a:r>
            <a:r>
              <a:rPr lang="tr-TR" sz="2800" b="1" dirty="0" err="1" smtClean="0">
                <a:solidFill>
                  <a:srgbClr val="00B050"/>
                </a:solidFill>
              </a:rPr>
              <a:t>methods</a:t>
            </a:r>
            <a:r>
              <a:rPr lang="tr-TR" sz="2800" b="1" dirty="0" smtClean="0">
                <a:solidFill>
                  <a:srgbClr val="00B050"/>
                </a:solidFill>
              </a:rPr>
              <a:t> </a:t>
            </a:r>
            <a:r>
              <a:rPr lang="tr-TR" sz="2800" b="1" dirty="0" err="1" smtClean="0">
                <a:solidFill>
                  <a:srgbClr val="00B050"/>
                </a:solidFill>
              </a:rPr>
              <a:t>should</a:t>
            </a:r>
            <a:r>
              <a:rPr lang="tr-TR" sz="2800" b="1" dirty="0" smtClean="0">
                <a:solidFill>
                  <a:srgbClr val="00B050"/>
                </a:solidFill>
              </a:rPr>
              <a:t> be </a:t>
            </a:r>
            <a:r>
              <a:rPr lang="tr-TR" sz="2800" b="1" dirty="0" err="1" smtClean="0">
                <a:solidFill>
                  <a:srgbClr val="00B050"/>
                </a:solidFill>
              </a:rPr>
              <a:t>prefered</a:t>
            </a:r>
            <a:r>
              <a:rPr lang="tr-TR" sz="2800" b="1" dirty="0" smtClean="0">
                <a:solidFill>
                  <a:srgbClr val="00B050"/>
                </a:solidFill>
              </a:rPr>
              <a:t>.</a:t>
            </a:r>
          </a:p>
          <a:p>
            <a:endParaRPr lang="tr-TR" sz="2400" dirty="0" smtClean="0"/>
          </a:p>
          <a:p>
            <a:endParaRPr lang="tr-TR" sz="2400" dirty="0" smtClean="0"/>
          </a:p>
          <a:p>
            <a:r>
              <a:rPr lang="en-US" sz="2400" b="1" dirty="0" smtClean="0">
                <a:solidFill>
                  <a:srgbClr val="0070C0"/>
                </a:solidFill>
              </a:rPr>
              <a:t>Boiling</a:t>
            </a:r>
            <a:endParaRPr lang="tr-TR" sz="2400" b="1" dirty="0" smtClean="0">
              <a:solidFill>
                <a:srgbClr val="0070C0"/>
              </a:solidFill>
            </a:endParaRPr>
          </a:p>
          <a:p>
            <a:r>
              <a:rPr lang="en-US" sz="2400" b="1" dirty="0" smtClean="0">
                <a:solidFill>
                  <a:srgbClr val="0070C0"/>
                </a:solidFill>
              </a:rPr>
              <a:t>grilling</a:t>
            </a:r>
            <a:endParaRPr lang="tr-TR" sz="2400" b="1" dirty="0" smtClean="0">
              <a:solidFill>
                <a:srgbClr val="0070C0"/>
              </a:solidFill>
            </a:endParaRPr>
          </a:p>
          <a:p>
            <a:r>
              <a:rPr lang="en-US" sz="2400" b="1" dirty="0" smtClean="0">
                <a:solidFill>
                  <a:srgbClr val="0070C0"/>
                </a:solidFill>
              </a:rPr>
              <a:t>Oven baking</a:t>
            </a:r>
            <a:endParaRPr lang="tr-TR" sz="2400" b="1" dirty="0" smtClean="0">
              <a:solidFill>
                <a:srgbClr val="0070C0"/>
              </a:solidFill>
            </a:endParaRPr>
          </a:p>
          <a:p>
            <a:r>
              <a:rPr lang="en-US" sz="2400" b="1" dirty="0" smtClean="0">
                <a:solidFill>
                  <a:srgbClr val="0070C0"/>
                </a:solidFill>
              </a:rPr>
              <a:t>microwave and steam cooking.</a:t>
            </a:r>
            <a:endParaRPr lang="tr-TR" sz="2400" b="1" dirty="0" smtClean="0">
              <a:solidFill>
                <a:srgbClr val="0070C0"/>
              </a:solidFill>
            </a:endParaRPr>
          </a:p>
          <a:p>
            <a:pPr eaLnBrk="1" hangingPunct="1"/>
            <a:endParaRPr lang="tr-TR" altLang="tr-TR" sz="2400" dirty="0"/>
          </a:p>
          <a:p>
            <a:pPr eaLnBrk="1" hangingPunct="1">
              <a:buFont typeface="Wingdings" panose="05000000000000000000" pitchFamily="2" charset="2"/>
              <a:buNone/>
            </a:pPr>
            <a:endParaRPr lang="tr-TR" altLang="tr-TR" sz="2400" dirty="0"/>
          </a:p>
        </p:txBody>
      </p:sp>
      <p:sp>
        <p:nvSpPr>
          <p:cNvPr id="4" name="Oval 3"/>
          <p:cNvSpPr/>
          <p:nvPr/>
        </p:nvSpPr>
        <p:spPr>
          <a:xfrm>
            <a:off x="57154" y="158750"/>
            <a:ext cx="612775" cy="603251"/>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4000" b="1"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8</a:t>
            </a:r>
            <a:endParaRPr lang="tr-TR" sz="4000" b="1"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endParaRPr>
          </a:p>
        </p:txBody>
      </p:sp>
      <p:pic>
        <p:nvPicPr>
          <p:cNvPr id="50181" name="Resim 1"/>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745290" y="5367338"/>
            <a:ext cx="2176463" cy="1452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0182" name="Resim 2"/>
          <p:cNvPicPr>
            <a:picLocks noChangeAspect="1"/>
          </p:cNvPicPr>
          <p:nvPr/>
        </p:nvPicPr>
        <p:blipFill>
          <a:blip r:embed="rId4">
            <a:extLst>
              <a:ext uri="{28A0092B-C50C-407E-A947-70E740481C1C}">
                <a14:useLocalDpi xmlns="" xmlns:a14="http://schemas.microsoft.com/office/drawing/2010/main" val="0"/>
              </a:ext>
            </a:extLst>
          </a:blip>
          <a:srcRect r="4315" b="40938"/>
          <a:stretch>
            <a:fillRect/>
          </a:stretch>
        </p:blipFill>
        <p:spPr bwMode="auto">
          <a:xfrm>
            <a:off x="4257988" y="2540832"/>
            <a:ext cx="1612900" cy="1512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0183" name="Resim 1"/>
          <p:cNvPicPr>
            <a:picLocks noChangeAspect="1"/>
          </p:cNvPicPr>
          <p:nvPr/>
        </p:nvPicPr>
        <p:blipFill>
          <a:blip r:embed="rId5">
            <a:extLst>
              <a:ext uri="{28A0092B-C50C-407E-A947-70E740481C1C}">
                <a14:useLocalDpi xmlns="" xmlns:a14="http://schemas.microsoft.com/office/drawing/2010/main" val="0"/>
              </a:ext>
            </a:extLst>
          </a:blip>
          <a:srcRect/>
          <a:stretch>
            <a:fillRect/>
          </a:stretch>
        </p:blipFill>
        <p:spPr bwMode="auto">
          <a:xfrm>
            <a:off x="6219749" y="3867306"/>
            <a:ext cx="1858963" cy="1322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0184" name="Resim 2"/>
          <p:cNvPicPr>
            <a:picLocks noChangeAspect="1"/>
          </p:cNvPicPr>
          <p:nvPr/>
        </p:nvPicPr>
        <p:blipFill>
          <a:blip r:embed="rId6">
            <a:extLst>
              <a:ext uri="{28A0092B-C50C-407E-A947-70E740481C1C}">
                <a14:useLocalDpi xmlns="" xmlns:a14="http://schemas.microsoft.com/office/drawing/2010/main" val="0"/>
              </a:ext>
            </a:extLst>
          </a:blip>
          <a:srcRect l="5113" t="24013" r="5113" b="24013"/>
          <a:stretch>
            <a:fillRect/>
          </a:stretch>
        </p:blipFill>
        <p:spPr bwMode="auto">
          <a:xfrm>
            <a:off x="6745291" y="2316164"/>
            <a:ext cx="1741487" cy="1008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0185" name="Resim 5"/>
          <p:cNvPicPr>
            <a:picLocks noChangeAspect="1"/>
          </p:cNvPicPr>
          <p:nvPr/>
        </p:nvPicPr>
        <p:blipFill>
          <a:blip r:embed="rId7">
            <a:extLst>
              <a:ext uri="{28A0092B-C50C-407E-A947-70E740481C1C}">
                <a14:useLocalDpi xmlns="" xmlns:a14="http://schemas.microsoft.com/office/drawing/2010/main" val="0"/>
              </a:ext>
            </a:extLst>
          </a:blip>
          <a:srcRect l="2751" t="636" r="35825" b="4160"/>
          <a:stretch>
            <a:fillRect/>
          </a:stretch>
        </p:blipFill>
        <p:spPr bwMode="auto">
          <a:xfrm>
            <a:off x="6951664" y="938215"/>
            <a:ext cx="1327151" cy="1377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Resim 11"/>
          <p:cNvPicPr>
            <a:picLocks noChangeAspect="1"/>
          </p:cNvPicPr>
          <p:nvPr/>
        </p:nvPicPr>
        <p:blipFill rotWithShape="1">
          <a:blip r:embed="rId8" cstate="print">
            <a:extLst>
              <a:ext uri="{28A0092B-C50C-407E-A947-70E740481C1C}">
                <a14:useLocalDpi xmlns="" xmlns:a14="http://schemas.microsoft.com/office/drawing/2010/main" val="0"/>
              </a:ext>
            </a:extLst>
          </a:blip>
          <a:srcRect t="3813" r="3248" b="13788"/>
          <a:stretch/>
        </p:blipFill>
        <p:spPr>
          <a:xfrm>
            <a:off x="3337883" y="6282000"/>
            <a:ext cx="2490460" cy="576000"/>
          </a:xfrm>
          <a:prstGeom prst="rect">
            <a:avLst/>
          </a:prstGeom>
        </p:spPr>
      </p:pic>
    </p:spTree>
    <p:extLst>
      <p:ext uri="{BB962C8B-B14F-4D97-AF65-F5344CB8AC3E}">
        <p14:creationId xmlns="" xmlns:p14="http://schemas.microsoft.com/office/powerpoint/2010/main" val="40954990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Başlık"/>
          <p:cNvSpPr txBox="1">
            <a:spLocks/>
          </p:cNvSpPr>
          <p:nvPr/>
        </p:nvSpPr>
        <p:spPr bwMode="auto">
          <a:xfrm>
            <a:off x="55567" y="173041"/>
            <a:ext cx="9045575" cy="808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bIns="91440"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spcBef>
                <a:spcPct val="0"/>
              </a:spcBef>
              <a:buFontTx/>
              <a:buNone/>
            </a:pPr>
            <a:endParaRPr lang="tr-TR" altLang="tr-TR" sz="2800" i="1" dirty="0">
              <a:latin typeface="Calibri Light" panose="020F0302020204030204" pitchFamily="34" charset="0"/>
            </a:endParaRPr>
          </a:p>
        </p:txBody>
      </p:sp>
      <p:sp>
        <p:nvSpPr>
          <p:cNvPr id="2" name="Metin kutusu 1"/>
          <p:cNvSpPr txBox="1"/>
          <p:nvPr/>
        </p:nvSpPr>
        <p:spPr>
          <a:xfrm>
            <a:off x="579439" y="2492378"/>
            <a:ext cx="7847012" cy="3539430"/>
          </a:xfrm>
          <a:prstGeom prst="rect">
            <a:avLst/>
          </a:prstGeom>
          <a:noFill/>
        </p:spPr>
        <p:txBody>
          <a:bodyPr>
            <a:spAutoFit/>
          </a:bodyPr>
          <a:lstStyle/>
          <a:p>
            <a:r>
              <a:rPr lang="en-US" sz="2400" dirty="0" smtClean="0">
                <a:solidFill>
                  <a:srgbClr val="0070C0"/>
                </a:solidFill>
              </a:rPr>
              <a:t>Sports with a moderate tempo will be an appropriate exercise for improving health.</a:t>
            </a:r>
            <a:endParaRPr lang="tr-TR" sz="2400" dirty="0" smtClean="0">
              <a:solidFill>
                <a:srgbClr val="0070C0"/>
              </a:solidFill>
            </a:endParaRPr>
          </a:p>
          <a:p>
            <a:r>
              <a:rPr lang="en-US" sz="2400" dirty="0" smtClean="0"/>
              <a:t> </a:t>
            </a:r>
            <a:endParaRPr lang="tr-TR" sz="2400" dirty="0" smtClean="0"/>
          </a:p>
          <a:p>
            <a:r>
              <a:rPr lang="en-US" sz="2400" dirty="0" smtClean="0"/>
              <a:t>A gait rhythm that will not prevent you from speaking to the person next to you </a:t>
            </a:r>
            <a:endParaRPr lang="tr-TR" sz="2400" dirty="0" smtClean="0"/>
          </a:p>
          <a:p>
            <a:r>
              <a:rPr lang="en-US" sz="2400" dirty="0" smtClean="0"/>
              <a:t>but does not allow you to sing </a:t>
            </a:r>
            <a:endParaRPr lang="tr-TR" sz="2400" dirty="0" smtClean="0"/>
          </a:p>
          <a:p>
            <a:r>
              <a:rPr lang="en-US" sz="2400" dirty="0" smtClean="0"/>
              <a:t>can be determined as a moderate tempo.</a:t>
            </a:r>
            <a:endParaRPr lang="tr-TR" sz="2800" b="1" dirty="0" smtClean="0">
              <a:solidFill>
                <a:srgbClr val="00B050"/>
              </a:solidFill>
            </a:endParaRPr>
          </a:p>
          <a:p>
            <a:r>
              <a:rPr lang="en-US" sz="2800" b="1" dirty="0" smtClean="0">
                <a:solidFill>
                  <a:srgbClr val="00B050"/>
                </a:solidFill>
              </a:rPr>
              <a:t>It should be done at least 3 days a week, ideally 5-7 days a week on a regular basis</a:t>
            </a:r>
            <a:endParaRPr lang="tr-TR" sz="2800" b="1" dirty="0">
              <a:solidFill>
                <a:srgbClr val="00B050"/>
              </a:solidFill>
            </a:endParaRPr>
          </a:p>
        </p:txBody>
      </p:sp>
      <p:sp>
        <p:nvSpPr>
          <p:cNvPr id="7" name="Oval 6"/>
          <p:cNvSpPr/>
          <p:nvPr/>
        </p:nvSpPr>
        <p:spPr>
          <a:xfrm>
            <a:off x="57154" y="158754"/>
            <a:ext cx="1044575" cy="1008063"/>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4000" b="1"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9</a:t>
            </a:r>
            <a:endParaRPr lang="tr-TR" sz="3400" b="1"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8" name="Metin kutusu 4"/>
          <p:cNvSpPr txBox="1">
            <a:spLocks noChangeArrowheads="1"/>
          </p:cNvSpPr>
          <p:nvPr/>
        </p:nvSpPr>
        <p:spPr bwMode="auto">
          <a:xfrm>
            <a:off x="1069976" y="908050"/>
            <a:ext cx="7791451" cy="830997"/>
          </a:xfrm>
          <a:prstGeom prst="rect">
            <a:avLst/>
          </a:prstGeom>
          <a:noFill/>
          <a:ln w="9525">
            <a:solidFill>
              <a:srgbClr val="FFC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400" i="1" dirty="0" smtClean="0">
                <a:solidFill>
                  <a:srgbClr val="FF0000"/>
                </a:solidFill>
              </a:rPr>
              <a:t>Our daily physical activity should be increased in order to gain and maintain health. </a:t>
            </a:r>
            <a:endParaRPr lang="tr-TR" sz="2400" dirty="0">
              <a:solidFill>
                <a:srgbClr val="FF0000"/>
              </a:solidFill>
            </a:endParaRPr>
          </a:p>
        </p:txBody>
      </p:sp>
      <p:pic>
        <p:nvPicPr>
          <p:cNvPr id="11" name="Resim 10"/>
          <p:cNvPicPr>
            <a:picLocks noChangeAspect="1"/>
          </p:cNvPicPr>
          <p:nvPr/>
        </p:nvPicPr>
        <p:blipFill rotWithShape="1">
          <a:blip r:embed="rId2" cstate="print">
            <a:extLst>
              <a:ext uri="{28A0092B-C50C-407E-A947-70E740481C1C}">
                <a14:useLocalDpi xmlns="" xmlns:a14="http://schemas.microsoft.com/office/drawing/2010/main" val="0"/>
              </a:ext>
            </a:extLst>
          </a:blip>
          <a:srcRect t="3813" r="3248" b="13788"/>
          <a:stretch/>
        </p:blipFill>
        <p:spPr>
          <a:xfrm>
            <a:off x="3337883" y="6282000"/>
            <a:ext cx="2490460" cy="576000"/>
          </a:xfrm>
          <a:prstGeom prst="rect">
            <a:avLst/>
          </a:prstGeom>
        </p:spPr>
      </p:pic>
    </p:spTree>
    <p:extLst>
      <p:ext uri="{BB962C8B-B14F-4D97-AF65-F5344CB8AC3E}">
        <p14:creationId xmlns="" xmlns:p14="http://schemas.microsoft.com/office/powerpoint/2010/main" val="36436111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48573" y="711853"/>
            <a:ext cx="7886700" cy="5256212"/>
          </a:xfrm>
        </p:spPr>
        <p:txBody>
          <a:bodyPr>
            <a:normAutofit lnSpcReduction="10000"/>
          </a:bodyPr>
          <a:lstStyle/>
          <a:p>
            <a:pPr lvl="0"/>
            <a:r>
              <a:rPr lang="en-US" dirty="0" smtClean="0">
                <a:solidFill>
                  <a:srgbClr val="EF0D17"/>
                </a:solidFill>
              </a:rPr>
              <a:t>Do not exercise on an empty stomach</a:t>
            </a:r>
            <a:endParaRPr lang="tr-TR" sz="3200" dirty="0" smtClean="0">
              <a:solidFill>
                <a:srgbClr val="EF0D17"/>
              </a:solidFill>
            </a:endParaRPr>
          </a:p>
          <a:p>
            <a:pPr lvl="1"/>
            <a:r>
              <a:rPr lang="en-US" dirty="0" smtClean="0">
                <a:solidFill>
                  <a:srgbClr val="00B050"/>
                </a:solidFill>
              </a:rPr>
              <a:t>A light snack (</a:t>
            </a:r>
            <a:r>
              <a:rPr lang="en-US" i="1" dirty="0" smtClean="0">
                <a:solidFill>
                  <a:srgbClr val="00B050"/>
                </a:solidFill>
              </a:rPr>
              <a:t>about 150-200 kcal:1 cup milk or buttermilk, 1 fruit </a:t>
            </a:r>
            <a:r>
              <a:rPr lang="en-US" dirty="0" smtClean="0">
                <a:solidFill>
                  <a:srgbClr val="00B050"/>
                </a:solidFill>
              </a:rPr>
              <a:t>) can be consumed up to half an hour before exercise </a:t>
            </a:r>
            <a:endParaRPr lang="tr-TR" sz="2800" dirty="0" smtClean="0">
              <a:solidFill>
                <a:srgbClr val="00B050"/>
              </a:solidFill>
            </a:endParaRPr>
          </a:p>
          <a:p>
            <a:pPr lvl="0"/>
            <a:r>
              <a:rPr lang="en-US" dirty="0" smtClean="0">
                <a:solidFill>
                  <a:srgbClr val="EF0D17"/>
                </a:solidFill>
              </a:rPr>
              <a:t>It is not appropriate to consume a main meal just before exercise </a:t>
            </a:r>
            <a:endParaRPr lang="tr-TR" sz="3200" dirty="0" smtClean="0">
              <a:solidFill>
                <a:srgbClr val="EF0D17"/>
              </a:solidFill>
            </a:endParaRPr>
          </a:p>
          <a:p>
            <a:pPr lvl="1"/>
            <a:r>
              <a:rPr lang="en-US" dirty="0" smtClean="0">
                <a:solidFill>
                  <a:srgbClr val="0070C0"/>
                </a:solidFill>
              </a:rPr>
              <a:t>The main meal à should have been consumed 3-4 hours before the exercise. </a:t>
            </a:r>
            <a:endParaRPr lang="tr-TR" sz="2800" dirty="0" smtClean="0">
              <a:solidFill>
                <a:srgbClr val="0070C0"/>
              </a:solidFill>
            </a:endParaRPr>
          </a:p>
          <a:p>
            <a:pPr lvl="0"/>
            <a:r>
              <a:rPr lang="en-US" dirty="0" smtClean="0">
                <a:solidFill>
                  <a:srgbClr val="EF0D17"/>
                </a:solidFill>
              </a:rPr>
              <a:t>When exercising, fluid loss is high </a:t>
            </a:r>
            <a:endParaRPr lang="tr-TR" sz="3200" dirty="0" smtClean="0">
              <a:solidFill>
                <a:srgbClr val="EF0D17"/>
              </a:solidFill>
            </a:endParaRPr>
          </a:p>
          <a:p>
            <a:pPr lvl="1"/>
            <a:r>
              <a:rPr lang="en-US" dirty="0" smtClean="0">
                <a:solidFill>
                  <a:schemeClr val="accent2">
                    <a:lumMod val="75000"/>
                  </a:schemeClr>
                </a:solidFill>
              </a:rPr>
              <a:t>At least 1 tea glass of water should be consumed every 15 minutes. </a:t>
            </a:r>
            <a:endParaRPr lang="tr-TR" sz="2800" dirty="0" smtClean="0">
              <a:solidFill>
                <a:schemeClr val="accent2">
                  <a:lumMod val="75000"/>
                </a:schemeClr>
              </a:solidFill>
            </a:endParaRPr>
          </a:p>
          <a:p>
            <a:pPr lvl="1"/>
            <a:r>
              <a:rPr lang="en-US" dirty="0" smtClean="0">
                <a:solidFill>
                  <a:schemeClr val="accent2">
                    <a:lumMod val="75000"/>
                  </a:schemeClr>
                </a:solidFill>
              </a:rPr>
              <a:t>It is necessary to consume more liquids in very hot and humid weather. </a:t>
            </a:r>
            <a:endParaRPr lang="tr-TR" sz="2800" dirty="0" smtClean="0">
              <a:solidFill>
                <a:schemeClr val="accent2">
                  <a:lumMod val="75000"/>
                </a:schemeClr>
              </a:solidFill>
            </a:endParaRPr>
          </a:p>
          <a:p>
            <a:pPr lvl="1"/>
            <a:r>
              <a:rPr lang="en-US" dirty="0" smtClean="0">
                <a:solidFill>
                  <a:schemeClr val="accent2">
                    <a:lumMod val="75000"/>
                  </a:schemeClr>
                </a:solidFill>
              </a:rPr>
              <a:t>The fact that the color of the urine is very light yellow is an indication that a sufficient amount of fluid is taken.</a:t>
            </a:r>
            <a:endParaRPr lang="tr-TR" sz="2800" dirty="0">
              <a:solidFill>
                <a:schemeClr val="accent2">
                  <a:lumMod val="75000"/>
                </a:schemeClr>
              </a:solidFill>
            </a:endParaRPr>
          </a:p>
        </p:txBody>
      </p:sp>
      <p:pic>
        <p:nvPicPr>
          <p:cNvPr id="6" name="Resim 5"/>
          <p:cNvPicPr>
            <a:picLocks noChangeAspect="1"/>
          </p:cNvPicPr>
          <p:nvPr/>
        </p:nvPicPr>
        <p:blipFill rotWithShape="1">
          <a:blip r:embed="rId2" cstate="print">
            <a:extLst>
              <a:ext uri="{28A0092B-C50C-407E-A947-70E740481C1C}">
                <a14:useLocalDpi xmlns="" xmlns:a14="http://schemas.microsoft.com/office/drawing/2010/main" val="0"/>
              </a:ext>
            </a:extLst>
          </a:blip>
          <a:srcRect t="3813" r="3248" b="13788"/>
          <a:stretch/>
        </p:blipFill>
        <p:spPr>
          <a:xfrm>
            <a:off x="3337883" y="6282000"/>
            <a:ext cx="2490460" cy="576000"/>
          </a:xfrm>
          <a:prstGeom prst="rect">
            <a:avLst/>
          </a:prstGeom>
        </p:spPr>
      </p:pic>
    </p:spTree>
    <p:extLst>
      <p:ext uri="{BB962C8B-B14F-4D97-AF65-F5344CB8AC3E}">
        <p14:creationId xmlns="" xmlns:p14="http://schemas.microsoft.com/office/powerpoint/2010/main" val="23903121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3" cstate="print">
            <a:extLst>
              <a:ext uri="{28A0092B-C50C-407E-A947-70E740481C1C}">
                <a14:useLocalDpi xmlns="" xmlns:a14="http://schemas.microsoft.com/office/drawing/2010/main" val="0"/>
              </a:ext>
            </a:extLst>
          </a:blip>
          <a:srcRect t="3813" r="3248" b="13788"/>
          <a:stretch/>
        </p:blipFill>
        <p:spPr>
          <a:xfrm>
            <a:off x="32708" y="6282000"/>
            <a:ext cx="2490460" cy="576000"/>
          </a:xfrm>
          <a:prstGeom prst="rect">
            <a:avLst/>
          </a:prstGeom>
        </p:spPr>
      </p:pic>
      <p:pic>
        <p:nvPicPr>
          <p:cNvPr id="3"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681799"/>
            <a:ext cx="3424760" cy="180148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680635" y="2159101"/>
            <a:ext cx="3348565" cy="17959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266655" y="3408213"/>
            <a:ext cx="3410472" cy="191916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217793" y="4759202"/>
            <a:ext cx="3358611" cy="18359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902263" y="0"/>
            <a:ext cx="3811709" cy="1947485"/>
          </a:xfrm>
          <a:prstGeom prst="rect">
            <a:avLst/>
          </a:prstGeom>
          <a:noFill/>
          <a:ln w="28575">
            <a:solidFill>
              <a:srgbClr val="00B0F0"/>
            </a:solidFill>
            <a:prstDash val="sysDash"/>
            <a:miter lim="800000"/>
            <a:headEnd/>
            <a:tailEnd/>
          </a:ln>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35253738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up 83"/>
          <p:cNvGrpSpPr/>
          <p:nvPr/>
        </p:nvGrpSpPr>
        <p:grpSpPr>
          <a:xfrm>
            <a:off x="404440" y="1022293"/>
            <a:ext cx="8323156" cy="4496440"/>
            <a:chOff x="390529" y="1791080"/>
            <a:chExt cx="8323156" cy="4496440"/>
          </a:xfrm>
        </p:grpSpPr>
        <p:pic>
          <p:nvPicPr>
            <p:cNvPr id="67" name="Resim 6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864380" y="1791080"/>
              <a:ext cx="4965537" cy="4496400"/>
            </a:xfrm>
            <a:prstGeom prst="rect">
              <a:avLst/>
            </a:prstGeom>
          </p:spPr>
        </p:pic>
        <p:grpSp>
          <p:nvGrpSpPr>
            <p:cNvPr id="40" name="Grup 39"/>
            <p:cNvGrpSpPr/>
            <p:nvPr/>
          </p:nvGrpSpPr>
          <p:grpSpPr>
            <a:xfrm>
              <a:off x="4225541" y="4890572"/>
              <a:ext cx="2159277" cy="1396948"/>
              <a:chOff x="4225541" y="4890572"/>
              <a:chExt cx="2159277" cy="1396948"/>
            </a:xfrm>
          </p:grpSpPr>
          <p:cxnSp>
            <p:nvCxnSpPr>
              <p:cNvPr id="6" name="Dirsek Bağlayıcısı 5"/>
              <p:cNvCxnSpPr/>
              <p:nvPr/>
            </p:nvCxnSpPr>
            <p:spPr>
              <a:xfrm rot="16200000" flipH="1">
                <a:off x="4635972" y="5112922"/>
                <a:ext cx="806839" cy="362139"/>
              </a:xfrm>
              <a:prstGeom prst="bentConnector3">
                <a:avLst>
                  <a:gd name="adj1" fmla="val 61333"/>
                </a:avLst>
              </a:prstGeom>
              <a:ln w="22225">
                <a:solidFill>
                  <a:srgbClr val="C80883"/>
                </a:solidFill>
              </a:ln>
            </p:spPr>
            <p:style>
              <a:lnRef idx="1">
                <a:schemeClr val="accent1"/>
              </a:lnRef>
              <a:fillRef idx="0">
                <a:schemeClr val="accent1"/>
              </a:fillRef>
              <a:effectRef idx="0">
                <a:schemeClr val="accent1"/>
              </a:effectRef>
              <a:fontRef idx="minor">
                <a:schemeClr val="tx1"/>
              </a:fontRef>
            </p:style>
          </p:cxnSp>
          <p:sp>
            <p:nvSpPr>
              <p:cNvPr id="7" name="Dikdörtgen 6"/>
              <p:cNvSpPr/>
              <p:nvPr/>
            </p:nvSpPr>
            <p:spPr>
              <a:xfrm>
                <a:off x="4225541" y="5641189"/>
                <a:ext cx="2159277" cy="646331"/>
              </a:xfrm>
              <a:prstGeom prst="rect">
                <a:avLst/>
              </a:prstGeom>
            </p:spPr>
            <p:txBody>
              <a:bodyPr wrap="square">
                <a:spAutoFit/>
              </a:bodyPr>
              <a:lstStyle/>
              <a:p>
                <a:pPr algn="ctr"/>
                <a:r>
                  <a:rPr lang="tr-TR" b="1" dirty="0" err="1" smtClean="0">
                    <a:solidFill>
                      <a:srgbClr val="C80883"/>
                    </a:solidFill>
                    <a:ea typeface="Microsoft YaHei Light" panose="020B0502040204020203" pitchFamily="34" charset="-122"/>
                  </a:rPr>
                  <a:t>Consume</a:t>
                </a:r>
                <a:r>
                  <a:rPr lang="tr-TR" b="1" dirty="0" smtClean="0">
                    <a:solidFill>
                      <a:srgbClr val="C80883"/>
                    </a:solidFill>
                    <a:ea typeface="Microsoft YaHei Light" panose="020B0502040204020203" pitchFamily="34" charset="-122"/>
                  </a:rPr>
                  <a:t> </a:t>
                </a:r>
                <a:r>
                  <a:rPr lang="tr-TR" b="1" dirty="0" err="1" smtClean="0">
                    <a:solidFill>
                      <a:srgbClr val="C80883"/>
                    </a:solidFill>
                    <a:ea typeface="Microsoft YaHei Light" panose="020B0502040204020203" pitchFamily="34" charset="-122"/>
                  </a:rPr>
                  <a:t>fruit</a:t>
                </a:r>
                <a:r>
                  <a:rPr lang="tr-TR" b="1" dirty="0" smtClean="0">
                    <a:solidFill>
                      <a:srgbClr val="C80883"/>
                    </a:solidFill>
                    <a:ea typeface="Microsoft YaHei Light" panose="020B0502040204020203" pitchFamily="34" charset="-122"/>
                  </a:rPr>
                  <a:t> </a:t>
                </a:r>
                <a:r>
                  <a:rPr lang="tr-TR" b="1" dirty="0" err="1" smtClean="0">
                    <a:solidFill>
                      <a:srgbClr val="C80883"/>
                    </a:solidFill>
                    <a:ea typeface="Microsoft YaHei Light" panose="020B0502040204020203" pitchFamily="34" charset="-122"/>
                  </a:rPr>
                  <a:t>instead</a:t>
                </a:r>
                <a:r>
                  <a:rPr lang="tr-TR" b="1" dirty="0" smtClean="0">
                    <a:solidFill>
                      <a:srgbClr val="C80883"/>
                    </a:solidFill>
                    <a:ea typeface="Microsoft YaHei Light" panose="020B0502040204020203" pitchFamily="34" charset="-122"/>
                  </a:rPr>
                  <a:t> of </a:t>
                </a:r>
                <a:r>
                  <a:rPr lang="tr-TR" b="1" dirty="0" err="1" smtClean="0">
                    <a:solidFill>
                      <a:srgbClr val="C80883"/>
                    </a:solidFill>
                    <a:ea typeface="Microsoft YaHei Light" panose="020B0502040204020203" pitchFamily="34" charset="-122"/>
                  </a:rPr>
                  <a:t>fruit</a:t>
                </a:r>
                <a:r>
                  <a:rPr lang="tr-TR" b="1" dirty="0" smtClean="0">
                    <a:solidFill>
                      <a:srgbClr val="C80883"/>
                    </a:solidFill>
                    <a:ea typeface="Microsoft YaHei Light" panose="020B0502040204020203" pitchFamily="34" charset="-122"/>
                  </a:rPr>
                  <a:t> </a:t>
                </a:r>
                <a:r>
                  <a:rPr lang="tr-TR" b="1" dirty="0" err="1" smtClean="0">
                    <a:solidFill>
                      <a:srgbClr val="C80883"/>
                    </a:solidFill>
                    <a:ea typeface="Microsoft YaHei Light" panose="020B0502040204020203" pitchFamily="34" charset="-122"/>
                  </a:rPr>
                  <a:t>juice</a:t>
                </a:r>
                <a:endParaRPr lang="tr-TR" b="1" dirty="0" smtClean="0">
                  <a:solidFill>
                    <a:srgbClr val="C80883"/>
                  </a:solidFill>
                  <a:ea typeface="Microsoft YaHei Light" panose="020B0502040204020203" pitchFamily="34" charset="-122"/>
                </a:endParaRPr>
              </a:p>
            </p:txBody>
          </p:sp>
        </p:grpSp>
        <p:grpSp>
          <p:nvGrpSpPr>
            <p:cNvPr id="37" name="Grup 36"/>
            <p:cNvGrpSpPr/>
            <p:nvPr/>
          </p:nvGrpSpPr>
          <p:grpSpPr>
            <a:xfrm>
              <a:off x="1778118" y="4530760"/>
              <a:ext cx="1608096" cy="1756720"/>
              <a:chOff x="1778118" y="4530760"/>
              <a:chExt cx="1608096" cy="1756720"/>
            </a:xfrm>
          </p:grpSpPr>
          <p:cxnSp>
            <p:nvCxnSpPr>
              <p:cNvPr id="8" name="Dirsek Bağlayıcısı 7"/>
              <p:cNvCxnSpPr/>
              <p:nvPr/>
            </p:nvCxnSpPr>
            <p:spPr>
              <a:xfrm rot="5400000">
                <a:off x="2379098" y="4633993"/>
                <a:ext cx="1110349" cy="903883"/>
              </a:xfrm>
              <a:prstGeom prst="bentConnector3">
                <a:avLst>
                  <a:gd name="adj1" fmla="val 77700"/>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sp>
            <p:nvSpPr>
              <p:cNvPr id="9" name="Dikdörtgen 8"/>
              <p:cNvSpPr/>
              <p:nvPr/>
            </p:nvSpPr>
            <p:spPr>
              <a:xfrm>
                <a:off x="1778118" y="5641149"/>
                <a:ext cx="1518155" cy="646331"/>
              </a:xfrm>
              <a:prstGeom prst="rect">
                <a:avLst/>
              </a:prstGeom>
            </p:spPr>
            <p:txBody>
              <a:bodyPr wrap="square">
                <a:spAutoFit/>
              </a:bodyPr>
              <a:lstStyle/>
              <a:p>
                <a:r>
                  <a:rPr lang="tr-TR" b="1" dirty="0" err="1" smtClean="0">
                    <a:solidFill>
                      <a:srgbClr val="00B050"/>
                    </a:solidFill>
                    <a:ea typeface="Microsoft YaHei Light" panose="020B0502040204020203" pitchFamily="34" charset="-122"/>
                  </a:rPr>
                  <a:t>Consume</a:t>
                </a:r>
                <a:r>
                  <a:rPr lang="tr-TR" b="1" dirty="0" smtClean="0">
                    <a:solidFill>
                      <a:srgbClr val="00B050"/>
                    </a:solidFill>
                    <a:ea typeface="Microsoft YaHei Light" panose="020B0502040204020203" pitchFamily="34" charset="-122"/>
                  </a:rPr>
                  <a:t> a </a:t>
                </a:r>
                <a:r>
                  <a:rPr lang="tr-TR" b="1" dirty="0" err="1" smtClean="0">
                    <a:solidFill>
                      <a:srgbClr val="00B050"/>
                    </a:solidFill>
                    <a:ea typeface="Microsoft YaHei Light" panose="020B0502040204020203" pitchFamily="34" charset="-122"/>
                  </a:rPr>
                  <a:t>vegetables</a:t>
                </a:r>
                <a:r>
                  <a:rPr lang="tr-TR" b="1" dirty="0" smtClean="0">
                    <a:solidFill>
                      <a:srgbClr val="00B050"/>
                    </a:solidFill>
                    <a:ea typeface="Microsoft YaHei Light" panose="020B0502040204020203" pitchFamily="34" charset="-122"/>
                  </a:rPr>
                  <a:t> </a:t>
                </a:r>
                <a:endParaRPr lang="tr-TR" b="1" dirty="0">
                  <a:solidFill>
                    <a:srgbClr val="00B050"/>
                  </a:solidFill>
                  <a:ea typeface="Microsoft YaHei Light" panose="020B0502040204020203" pitchFamily="34" charset="-122"/>
                </a:endParaRPr>
              </a:p>
            </p:txBody>
          </p:sp>
        </p:grpSp>
        <p:grpSp>
          <p:nvGrpSpPr>
            <p:cNvPr id="65" name="Grup 64"/>
            <p:cNvGrpSpPr/>
            <p:nvPr/>
          </p:nvGrpSpPr>
          <p:grpSpPr>
            <a:xfrm>
              <a:off x="5976156" y="3044689"/>
              <a:ext cx="2737529" cy="923330"/>
              <a:chOff x="5976156" y="3044689"/>
              <a:chExt cx="2737529" cy="923330"/>
            </a:xfrm>
          </p:grpSpPr>
          <p:cxnSp>
            <p:nvCxnSpPr>
              <p:cNvPr id="10" name="Dirsek Bağlayıcısı 9"/>
              <p:cNvCxnSpPr>
                <a:endCxn id="11" idx="1"/>
              </p:cNvCxnSpPr>
              <p:nvPr/>
            </p:nvCxnSpPr>
            <p:spPr>
              <a:xfrm>
                <a:off x="5976156" y="3167794"/>
                <a:ext cx="1081345" cy="338560"/>
              </a:xfrm>
              <a:prstGeom prst="bentConnector3">
                <a:avLst>
                  <a:gd name="adj1" fmla="val 50000"/>
                </a:avLst>
              </a:prstGeom>
              <a:ln w="22225">
                <a:solidFill>
                  <a:srgbClr val="8118B0"/>
                </a:solidFill>
              </a:ln>
            </p:spPr>
            <p:style>
              <a:lnRef idx="1">
                <a:schemeClr val="accent1"/>
              </a:lnRef>
              <a:fillRef idx="0">
                <a:schemeClr val="accent1"/>
              </a:fillRef>
              <a:effectRef idx="0">
                <a:schemeClr val="accent1"/>
              </a:effectRef>
              <a:fontRef idx="minor">
                <a:schemeClr val="tx1"/>
              </a:fontRef>
            </p:style>
          </p:cxnSp>
          <p:sp>
            <p:nvSpPr>
              <p:cNvPr id="11" name="Dikdörtgen 10"/>
              <p:cNvSpPr/>
              <p:nvPr/>
            </p:nvSpPr>
            <p:spPr>
              <a:xfrm>
                <a:off x="7057501" y="3044689"/>
                <a:ext cx="1656184" cy="923330"/>
              </a:xfrm>
              <a:prstGeom prst="rect">
                <a:avLst/>
              </a:prstGeom>
            </p:spPr>
            <p:txBody>
              <a:bodyPr wrap="square">
                <a:spAutoFit/>
              </a:bodyPr>
              <a:lstStyle/>
              <a:p>
                <a:r>
                  <a:rPr lang="tr-TR" b="1" dirty="0" err="1" smtClean="0">
                    <a:solidFill>
                      <a:srgbClr val="8118B0"/>
                    </a:solidFill>
                    <a:ea typeface="Microsoft YaHei Light" panose="020B0502040204020203" pitchFamily="34" charset="-122"/>
                  </a:rPr>
                  <a:t>Consume</a:t>
                </a:r>
                <a:r>
                  <a:rPr lang="tr-TR" b="1" dirty="0" smtClean="0">
                    <a:solidFill>
                      <a:srgbClr val="8118B0"/>
                    </a:solidFill>
                    <a:ea typeface="Microsoft YaHei Light" panose="020B0502040204020203" pitchFamily="34" charset="-122"/>
                  </a:rPr>
                  <a:t> a </a:t>
                </a:r>
                <a:r>
                  <a:rPr lang="tr-TR" b="1" dirty="0" err="1" smtClean="0">
                    <a:solidFill>
                      <a:srgbClr val="8118B0"/>
                    </a:solidFill>
                    <a:ea typeface="Microsoft YaHei Light" panose="020B0502040204020203" pitchFamily="34" charset="-122"/>
                  </a:rPr>
                  <a:t>variety</a:t>
                </a:r>
                <a:r>
                  <a:rPr lang="tr-TR" b="1" dirty="0" smtClean="0">
                    <a:solidFill>
                      <a:srgbClr val="8118B0"/>
                    </a:solidFill>
                    <a:ea typeface="Microsoft YaHei Light" panose="020B0502040204020203" pitchFamily="34" charset="-122"/>
                  </a:rPr>
                  <a:t> of </a:t>
                </a:r>
                <a:r>
                  <a:rPr lang="tr-TR" b="1" dirty="0" err="1" smtClean="0">
                    <a:solidFill>
                      <a:srgbClr val="8118B0"/>
                    </a:solidFill>
                    <a:ea typeface="Microsoft YaHei Light" panose="020B0502040204020203" pitchFamily="34" charset="-122"/>
                  </a:rPr>
                  <a:t>proteins</a:t>
                </a:r>
                <a:endParaRPr lang="tr-TR" b="1" dirty="0">
                  <a:solidFill>
                    <a:srgbClr val="8118B0"/>
                  </a:solidFill>
                  <a:ea typeface="Microsoft YaHei Light" panose="020B0502040204020203" pitchFamily="34" charset="-122"/>
                </a:endParaRPr>
              </a:p>
            </p:txBody>
          </p:sp>
        </p:grpSp>
        <p:grpSp>
          <p:nvGrpSpPr>
            <p:cNvPr id="19" name="Grup 18"/>
            <p:cNvGrpSpPr/>
            <p:nvPr/>
          </p:nvGrpSpPr>
          <p:grpSpPr>
            <a:xfrm>
              <a:off x="5661831" y="1854059"/>
              <a:ext cx="3051854" cy="646331"/>
              <a:chOff x="5661831" y="1854059"/>
              <a:chExt cx="3051854" cy="646331"/>
            </a:xfrm>
          </p:grpSpPr>
          <p:cxnSp>
            <p:nvCxnSpPr>
              <p:cNvPr id="12" name="Dirsek Bağlayıcısı 11"/>
              <p:cNvCxnSpPr/>
              <p:nvPr/>
            </p:nvCxnSpPr>
            <p:spPr>
              <a:xfrm flipV="1">
                <a:off x="5661831" y="2084678"/>
                <a:ext cx="999626" cy="298503"/>
              </a:xfrm>
              <a:prstGeom prst="bentConnector3">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Dikdörtgen 12"/>
              <p:cNvSpPr/>
              <p:nvPr/>
            </p:nvSpPr>
            <p:spPr>
              <a:xfrm>
                <a:off x="6661457" y="1854059"/>
                <a:ext cx="2052228" cy="646331"/>
              </a:xfrm>
              <a:prstGeom prst="rect">
                <a:avLst/>
              </a:prstGeom>
            </p:spPr>
            <p:txBody>
              <a:bodyPr wrap="square">
                <a:spAutoFit/>
              </a:bodyPr>
              <a:lstStyle/>
              <a:p>
                <a:r>
                  <a:rPr lang="tr-TR" b="1" dirty="0" err="1" smtClean="0">
                    <a:solidFill>
                      <a:schemeClr val="accent1"/>
                    </a:solidFill>
                    <a:ea typeface="Microsoft YaHei Light" panose="020B0502040204020203" pitchFamily="34" charset="-122"/>
                  </a:rPr>
                  <a:t>Consume</a:t>
                </a:r>
                <a:r>
                  <a:rPr lang="tr-TR" b="1" dirty="0" smtClean="0">
                    <a:solidFill>
                      <a:schemeClr val="accent1"/>
                    </a:solidFill>
                    <a:ea typeface="Microsoft YaHei Light" panose="020B0502040204020203" pitchFamily="34" charset="-122"/>
                  </a:rPr>
                  <a:t> </a:t>
                </a:r>
                <a:r>
                  <a:rPr lang="tr-TR" b="1" dirty="0" err="1" smtClean="0">
                    <a:solidFill>
                      <a:schemeClr val="accent1"/>
                    </a:solidFill>
                    <a:ea typeface="Microsoft YaHei Light" panose="020B0502040204020203" pitchFamily="34" charset="-122"/>
                  </a:rPr>
                  <a:t>milk</a:t>
                </a:r>
                <a:r>
                  <a:rPr lang="tr-TR" b="1" dirty="0" smtClean="0">
                    <a:solidFill>
                      <a:schemeClr val="accent1"/>
                    </a:solidFill>
                    <a:ea typeface="Microsoft YaHei Light" panose="020B0502040204020203" pitchFamily="34" charset="-122"/>
                  </a:rPr>
                  <a:t> </a:t>
                </a:r>
                <a:r>
                  <a:rPr lang="tr-TR" b="1" dirty="0" err="1" smtClean="0">
                    <a:solidFill>
                      <a:schemeClr val="accent1"/>
                    </a:solidFill>
                    <a:ea typeface="Microsoft YaHei Light" panose="020B0502040204020203" pitchFamily="34" charset="-122"/>
                  </a:rPr>
                  <a:t>and</a:t>
                </a:r>
                <a:r>
                  <a:rPr lang="tr-TR" b="1" dirty="0" smtClean="0">
                    <a:solidFill>
                      <a:schemeClr val="accent1"/>
                    </a:solidFill>
                    <a:ea typeface="Microsoft YaHei Light" panose="020B0502040204020203" pitchFamily="34" charset="-122"/>
                  </a:rPr>
                  <a:t> </a:t>
                </a:r>
                <a:r>
                  <a:rPr lang="tr-TR" b="1" dirty="0" err="1" smtClean="0">
                    <a:solidFill>
                      <a:schemeClr val="accent1"/>
                    </a:solidFill>
                    <a:ea typeface="Microsoft YaHei Light" panose="020B0502040204020203" pitchFamily="34" charset="-122"/>
                  </a:rPr>
                  <a:t>product</a:t>
                </a:r>
                <a:endParaRPr lang="tr-TR" b="1" dirty="0">
                  <a:solidFill>
                    <a:schemeClr val="accent1"/>
                  </a:solidFill>
                  <a:ea typeface="Microsoft YaHei Light" panose="020B0502040204020203" pitchFamily="34" charset="-122"/>
                </a:endParaRPr>
              </a:p>
            </p:txBody>
          </p:sp>
        </p:grpSp>
        <p:grpSp>
          <p:nvGrpSpPr>
            <p:cNvPr id="41" name="Grup 40"/>
            <p:cNvGrpSpPr/>
            <p:nvPr/>
          </p:nvGrpSpPr>
          <p:grpSpPr>
            <a:xfrm>
              <a:off x="390529" y="1854058"/>
              <a:ext cx="2832517" cy="923330"/>
              <a:chOff x="390529" y="1854058"/>
              <a:chExt cx="2832517" cy="923330"/>
            </a:xfrm>
          </p:grpSpPr>
          <p:cxnSp>
            <p:nvCxnSpPr>
              <p:cNvPr id="14" name="Dirsek Bağlayıcısı 13"/>
              <p:cNvCxnSpPr/>
              <p:nvPr/>
            </p:nvCxnSpPr>
            <p:spPr>
              <a:xfrm rot="10800000">
                <a:off x="1545788" y="2041543"/>
                <a:ext cx="1677258" cy="341641"/>
              </a:xfrm>
              <a:prstGeom prst="bentConnector3">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Dikdörtgen 14"/>
              <p:cNvSpPr/>
              <p:nvPr/>
            </p:nvSpPr>
            <p:spPr>
              <a:xfrm>
                <a:off x="390529" y="1854058"/>
                <a:ext cx="1155259" cy="923330"/>
              </a:xfrm>
              <a:prstGeom prst="rect">
                <a:avLst/>
              </a:prstGeom>
              <a:ln>
                <a:noFill/>
              </a:ln>
            </p:spPr>
            <p:txBody>
              <a:bodyPr wrap="square">
                <a:spAutoFit/>
              </a:bodyPr>
              <a:lstStyle/>
              <a:p>
                <a:pPr algn="r"/>
                <a:r>
                  <a:rPr lang="tr-TR" b="1" dirty="0" err="1" smtClean="0">
                    <a:solidFill>
                      <a:schemeClr val="accent2"/>
                    </a:solidFill>
                    <a:ea typeface="Microsoft YaHei Light" panose="020B0502040204020203" pitchFamily="34" charset="-122"/>
                  </a:rPr>
                  <a:t>Consume</a:t>
                </a:r>
                <a:r>
                  <a:rPr lang="tr-TR" b="1" dirty="0" smtClean="0">
                    <a:solidFill>
                      <a:schemeClr val="accent2"/>
                    </a:solidFill>
                    <a:ea typeface="Microsoft YaHei Light" panose="020B0502040204020203" pitchFamily="34" charset="-122"/>
                  </a:rPr>
                  <a:t> </a:t>
                </a:r>
                <a:r>
                  <a:rPr lang="tr-TR" b="1" dirty="0" err="1" smtClean="0">
                    <a:solidFill>
                      <a:schemeClr val="accent2"/>
                    </a:solidFill>
                    <a:ea typeface="Microsoft YaHei Light" panose="020B0502040204020203" pitchFamily="34" charset="-122"/>
                  </a:rPr>
                  <a:t>whole</a:t>
                </a:r>
                <a:r>
                  <a:rPr lang="tr-TR" b="1" dirty="0" smtClean="0">
                    <a:solidFill>
                      <a:schemeClr val="accent2"/>
                    </a:solidFill>
                    <a:ea typeface="Microsoft YaHei Light" panose="020B0502040204020203" pitchFamily="34" charset="-122"/>
                  </a:rPr>
                  <a:t> </a:t>
                </a:r>
                <a:r>
                  <a:rPr lang="tr-TR" b="1" dirty="0" err="1" smtClean="0">
                    <a:solidFill>
                      <a:schemeClr val="accent2"/>
                    </a:solidFill>
                    <a:ea typeface="Microsoft YaHei Light" panose="020B0502040204020203" pitchFamily="34" charset="-122"/>
                  </a:rPr>
                  <a:t>grain</a:t>
                </a:r>
                <a:endParaRPr lang="tr-TR" b="1" dirty="0">
                  <a:solidFill>
                    <a:schemeClr val="accent2"/>
                  </a:solidFill>
                  <a:ea typeface="Microsoft YaHei Light" panose="020B0502040204020203" pitchFamily="34" charset="-122"/>
                </a:endParaRPr>
              </a:p>
            </p:txBody>
          </p:sp>
        </p:grpSp>
        <p:grpSp>
          <p:nvGrpSpPr>
            <p:cNvPr id="58" name="Grup 57"/>
            <p:cNvGrpSpPr/>
            <p:nvPr/>
          </p:nvGrpSpPr>
          <p:grpSpPr>
            <a:xfrm>
              <a:off x="5955656" y="4907128"/>
              <a:ext cx="2758029" cy="549355"/>
              <a:chOff x="5910004" y="4859399"/>
              <a:chExt cx="2758029" cy="549355"/>
            </a:xfrm>
          </p:grpSpPr>
          <p:sp>
            <p:nvSpPr>
              <p:cNvPr id="24" name="Dikdörtgen 23"/>
              <p:cNvSpPr/>
              <p:nvPr/>
            </p:nvSpPr>
            <p:spPr>
              <a:xfrm>
                <a:off x="6455485" y="5039422"/>
                <a:ext cx="2212548" cy="369332"/>
              </a:xfrm>
              <a:prstGeom prst="rect">
                <a:avLst/>
              </a:prstGeom>
            </p:spPr>
            <p:txBody>
              <a:bodyPr wrap="square">
                <a:spAutoFit/>
              </a:bodyPr>
              <a:lstStyle/>
              <a:p>
                <a:pPr algn="r"/>
                <a:r>
                  <a:rPr lang="tr-TR" b="1" dirty="0" err="1" smtClean="0">
                    <a:solidFill>
                      <a:srgbClr val="00B0F0"/>
                    </a:solidFill>
                    <a:ea typeface="Microsoft YaHei Light" panose="020B0502040204020203" pitchFamily="34" charset="-122"/>
                  </a:rPr>
                  <a:t>Water</a:t>
                </a:r>
                <a:r>
                  <a:rPr lang="tr-TR" b="1" dirty="0" smtClean="0">
                    <a:solidFill>
                      <a:srgbClr val="00B0F0"/>
                    </a:solidFill>
                    <a:ea typeface="Microsoft YaHei Light" panose="020B0502040204020203" pitchFamily="34" charset="-122"/>
                  </a:rPr>
                  <a:t>!!!</a:t>
                </a:r>
              </a:p>
            </p:txBody>
          </p:sp>
          <p:cxnSp>
            <p:nvCxnSpPr>
              <p:cNvPr id="47" name="Dirsek Bağlayıcısı 46"/>
              <p:cNvCxnSpPr/>
              <p:nvPr/>
            </p:nvCxnSpPr>
            <p:spPr>
              <a:xfrm>
                <a:off x="5910004" y="4859399"/>
                <a:ext cx="1228648" cy="503188"/>
              </a:xfrm>
              <a:prstGeom prst="bentConnector3">
                <a:avLst>
                  <a:gd name="adj1" fmla="val 16848"/>
                </a:avLst>
              </a:prstGeom>
              <a:ln w="22225">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64" name="Grup 63"/>
            <p:cNvGrpSpPr/>
            <p:nvPr/>
          </p:nvGrpSpPr>
          <p:grpSpPr>
            <a:xfrm>
              <a:off x="733905" y="3321882"/>
              <a:ext cx="1448235" cy="801024"/>
              <a:chOff x="727555" y="3321882"/>
              <a:chExt cx="1448235" cy="801024"/>
            </a:xfrm>
          </p:grpSpPr>
          <p:sp>
            <p:nvSpPr>
              <p:cNvPr id="36" name="Dikdörtgen 35"/>
              <p:cNvSpPr/>
              <p:nvPr/>
            </p:nvSpPr>
            <p:spPr>
              <a:xfrm>
                <a:off x="727555" y="3321882"/>
                <a:ext cx="1305177" cy="369332"/>
              </a:xfrm>
              <a:prstGeom prst="rect">
                <a:avLst/>
              </a:prstGeom>
            </p:spPr>
            <p:txBody>
              <a:bodyPr wrap="square">
                <a:spAutoFit/>
              </a:bodyPr>
              <a:lstStyle/>
              <a:p>
                <a:r>
                  <a:rPr lang="tr-TR" b="1" dirty="0" smtClean="0">
                    <a:gradFill flip="none" rotWithShape="1">
                      <a:gsLst>
                        <a:gs pos="25000">
                          <a:schemeClr val="accent4"/>
                        </a:gs>
                        <a:gs pos="0">
                          <a:schemeClr val="accent2"/>
                        </a:gs>
                        <a:gs pos="48000">
                          <a:srgbClr val="00B050"/>
                        </a:gs>
                        <a:gs pos="78000">
                          <a:schemeClr val="accent2"/>
                        </a:gs>
                      </a:gsLst>
                      <a:lin ang="0" scaled="1"/>
                      <a:tileRect/>
                    </a:gradFill>
                    <a:ea typeface="Microsoft YaHei Light" panose="020B0502040204020203" pitchFamily="34" charset="-122"/>
                  </a:rPr>
                  <a:t>Be </a:t>
                </a:r>
                <a:r>
                  <a:rPr lang="tr-TR" b="1" dirty="0" err="1" smtClean="0">
                    <a:gradFill flip="none" rotWithShape="1">
                      <a:gsLst>
                        <a:gs pos="25000">
                          <a:schemeClr val="accent4"/>
                        </a:gs>
                        <a:gs pos="0">
                          <a:schemeClr val="accent2"/>
                        </a:gs>
                        <a:gs pos="48000">
                          <a:srgbClr val="00B050"/>
                        </a:gs>
                        <a:gs pos="78000">
                          <a:schemeClr val="accent2"/>
                        </a:gs>
                      </a:gsLst>
                      <a:lin ang="0" scaled="1"/>
                      <a:tileRect/>
                    </a:gradFill>
                    <a:ea typeface="Microsoft YaHei Light" panose="020B0502040204020203" pitchFamily="34" charset="-122"/>
                  </a:rPr>
                  <a:t>active</a:t>
                </a:r>
                <a:endParaRPr lang="tr-TR" b="1" dirty="0" smtClean="0">
                  <a:gradFill flip="none" rotWithShape="1">
                    <a:gsLst>
                      <a:gs pos="25000">
                        <a:schemeClr val="accent4"/>
                      </a:gs>
                      <a:gs pos="0">
                        <a:schemeClr val="accent2"/>
                      </a:gs>
                      <a:gs pos="48000">
                        <a:srgbClr val="00B050"/>
                      </a:gs>
                      <a:gs pos="78000">
                        <a:schemeClr val="accent2"/>
                      </a:gs>
                    </a:gsLst>
                    <a:lin ang="0" scaled="1"/>
                    <a:tileRect/>
                  </a:gradFill>
                  <a:ea typeface="Microsoft YaHei Light" panose="020B0502040204020203" pitchFamily="34" charset="-122"/>
                </a:endParaRPr>
              </a:p>
            </p:txBody>
          </p:sp>
          <p:cxnSp>
            <p:nvCxnSpPr>
              <p:cNvPr id="60" name="Dirsek Bağlayıcısı 59"/>
              <p:cNvCxnSpPr/>
              <p:nvPr/>
            </p:nvCxnSpPr>
            <p:spPr>
              <a:xfrm rot="10800000">
                <a:off x="1539439" y="3691020"/>
                <a:ext cx="636351" cy="431886"/>
              </a:xfrm>
              <a:prstGeom prst="bentConnector3">
                <a:avLst>
                  <a:gd name="adj1" fmla="val 50000"/>
                </a:avLst>
              </a:prstGeom>
              <a:ln w="22225">
                <a:solidFill>
                  <a:schemeClr val="accent2"/>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grpSp>
      </p:grpSp>
      <p:cxnSp>
        <p:nvCxnSpPr>
          <p:cNvPr id="17" name="Düz Bağlayıcı 16"/>
          <p:cNvCxnSpPr/>
          <p:nvPr/>
        </p:nvCxnSpPr>
        <p:spPr>
          <a:xfrm>
            <a:off x="0" y="5653452"/>
            <a:ext cx="9144000" cy="0"/>
          </a:xfrm>
          <a:prstGeom prst="line">
            <a:avLst/>
          </a:prstGeom>
          <a:ln>
            <a:solidFill>
              <a:srgbClr val="70C0BB"/>
            </a:solidFill>
            <a:prstDash val="lgDash"/>
          </a:ln>
        </p:spPr>
        <p:style>
          <a:lnRef idx="1">
            <a:schemeClr val="accent1"/>
          </a:lnRef>
          <a:fillRef idx="0">
            <a:schemeClr val="accent1"/>
          </a:fillRef>
          <a:effectRef idx="0">
            <a:schemeClr val="accent1"/>
          </a:effectRef>
          <a:fontRef idx="minor">
            <a:schemeClr val="tx1"/>
          </a:fontRef>
        </p:style>
      </p:cxnSp>
      <p:grpSp>
        <p:nvGrpSpPr>
          <p:cNvPr id="5" name="Grup 4"/>
          <p:cNvGrpSpPr/>
          <p:nvPr/>
        </p:nvGrpSpPr>
        <p:grpSpPr>
          <a:xfrm>
            <a:off x="104775" y="92314"/>
            <a:ext cx="8858250" cy="809625"/>
            <a:chOff x="104775" y="92314"/>
            <a:chExt cx="8858250" cy="809625"/>
          </a:xfrm>
        </p:grpSpPr>
        <p:sp>
          <p:nvSpPr>
            <p:cNvPr id="21" name="Metin kutusu 20"/>
            <p:cNvSpPr txBox="1"/>
            <p:nvPr/>
          </p:nvSpPr>
          <p:spPr>
            <a:xfrm>
              <a:off x="104775" y="110330"/>
              <a:ext cx="8858250" cy="769441"/>
            </a:xfrm>
            <a:prstGeom prst="rect">
              <a:avLst/>
            </a:prstGeom>
            <a:solidFill>
              <a:srgbClr val="FFFFF7"/>
            </a:solidFill>
          </p:spPr>
          <p:txBody>
            <a:bodyPr wrap="square" rtlCol="0">
              <a:spAutoFit/>
            </a:bodyPr>
            <a:lstStyle/>
            <a:p>
              <a:pPr algn="ctr"/>
              <a:endParaRPr lang="tr-TR" sz="4400" b="1" dirty="0" smtClean="0">
                <a:solidFill>
                  <a:srgbClr val="EF0D17"/>
                </a:solidFill>
                <a:latin typeface="+mj-lt"/>
                <a:ea typeface="Microsoft YaHei" panose="020B0503020204020204" pitchFamily="34" charset="-122"/>
                <a:cs typeface="Nirmala UI" panose="020B0502040204020203" pitchFamily="34" charset="0"/>
              </a:endParaRPr>
            </a:p>
          </p:txBody>
        </p:sp>
        <p:pic>
          <p:nvPicPr>
            <p:cNvPr id="43" name="Resim 42"/>
            <p:cNvPicPr>
              <a:picLocks noChangeAspect="1"/>
            </p:cNvPicPr>
            <p:nvPr/>
          </p:nvPicPr>
          <p:blipFill rotWithShape="1">
            <a:blip r:embed="rId4" cstate="print">
              <a:extLst>
                <a:ext uri="{28A0092B-C50C-407E-A947-70E740481C1C}">
                  <a14:useLocalDpi xmlns="" xmlns:a14="http://schemas.microsoft.com/office/drawing/2010/main" val="0"/>
                </a:ext>
              </a:extLst>
            </a:blip>
            <a:srcRect l="9316" t="9231" r="9145" b="9231"/>
            <a:stretch/>
          </p:blipFill>
          <p:spPr>
            <a:xfrm>
              <a:off x="104775" y="92314"/>
              <a:ext cx="809625" cy="809625"/>
            </a:xfrm>
            <a:prstGeom prst="rect">
              <a:avLst/>
            </a:prstGeom>
          </p:spPr>
        </p:pic>
      </p:grpSp>
    </p:spTree>
    <p:extLst>
      <p:ext uri="{BB962C8B-B14F-4D97-AF65-F5344CB8AC3E}">
        <p14:creationId xmlns="" xmlns:p14="http://schemas.microsoft.com/office/powerpoint/2010/main" val="40975577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0" name="Grup 49"/>
          <p:cNvGrpSpPr/>
          <p:nvPr/>
        </p:nvGrpSpPr>
        <p:grpSpPr>
          <a:xfrm>
            <a:off x="4731675" y="6340879"/>
            <a:ext cx="4285905" cy="504000"/>
            <a:chOff x="4283264" y="6340879"/>
            <a:chExt cx="4285905" cy="504000"/>
          </a:xfrm>
        </p:grpSpPr>
        <p:pic>
          <p:nvPicPr>
            <p:cNvPr id="49" name="Resim 48"/>
            <p:cNvPicPr>
              <a:picLocks noChangeAspect="1"/>
            </p:cNvPicPr>
            <p:nvPr/>
          </p:nvPicPr>
          <p:blipFill rotWithShape="1">
            <a:blip r:embed="rId3" cstate="print">
              <a:extLst>
                <a:ext uri="{28A0092B-C50C-407E-A947-70E740481C1C}">
                  <a14:useLocalDpi xmlns="" xmlns:a14="http://schemas.microsoft.com/office/drawing/2010/main" val="0"/>
                </a:ext>
              </a:extLst>
            </a:blip>
            <a:srcRect t="44531" r="78333" b="28485"/>
            <a:stretch/>
          </p:blipFill>
          <p:spPr>
            <a:xfrm>
              <a:off x="4283264" y="6426153"/>
              <a:ext cx="337370" cy="380458"/>
            </a:xfrm>
            <a:prstGeom prst="rect">
              <a:avLst/>
            </a:prstGeom>
          </p:spPr>
        </p:pic>
        <p:grpSp>
          <p:nvGrpSpPr>
            <p:cNvPr id="9" name="Grup 8"/>
            <p:cNvGrpSpPr/>
            <p:nvPr/>
          </p:nvGrpSpPr>
          <p:grpSpPr>
            <a:xfrm>
              <a:off x="4624397" y="6340879"/>
              <a:ext cx="3944772" cy="504000"/>
              <a:chOff x="4751173" y="6346660"/>
              <a:chExt cx="3944772" cy="504000"/>
            </a:xfrm>
          </p:grpSpPr>
          <p:pic>
            <p:nvPicPr>
              <p:cNvPr id="7" name="Resim 6"/>
              <p:cNvPicPr>
                <a:picLocks noChangeAspect="1"/>
              </p:cNvPicPr>
              <p:nvPr/>
            </p:nvPicPr>
            <p:blipFill rotWithShape="1">
              <a:blip r:embed="rId4" cstate="print">
                <a:extLst>
                  <a:ext uri="{28A0092B-C50C-407E-A947-70E740481C1C}">
                    <a14:useLocalDpi xmlns="" xmlns:a14="http://schemas.microsoft.com/office/drawing/2010/main" val="0"/>
                  </a:ext>
                </a:extLst>
              </a:blip>
              <a:srcRect l="6580" t="3126" r="2048" b="6671"/>
              <a:stretch/>
            </p:blipFill>
            <p:spPr>
              <a:xfrm>
                <a:off x="4751173" y="6346660"/>
                <a:ext cx="476706" cy="504000"/>
              </a:xfrm>
              <a:prstGeom prst="rect">
                <a:avLst/>
              </a:prstGeom>
            </p:spPr>
          </p:pic>
          <p:sp>
            <p:nvSpPr>
              <p:cNvPr id="2" name="Dikdörtgen 1"/>
              <p:cNvSpPr/>
              <p:nvPr/>
            </p:nvSpPr>
            <p:spPr>
              <a:xfrm>
                <a:off x="5203739" y="6383215"/>
                <a:ext cx="3492206" cy="461665"/>
              </a:xfrm>
              <a:prstGeom prst="rect">
                <a:avLst/>
              </a:prstGeom>
            </p:spPr>
            <p:txBody>
              <a:bodyPr wrap="square">
                <a:spAutoFit/>
              </a:bodyPr>
              <a:lstStyle/>
              <a:p>
                <a:r>
                  <a:rPr lang="tr-TR" sz="1200" b="1" dirty="0" smtClean="0">
                    <a:solidFill>
                      <a:schemeClr val="accent5"/>
                    </a:solidFill>
                  </a:rPr>
                  <a:t>Haftada en </a:t>
                </a:r>
                <a:r>
                  <a:rPr lang="tr-TR" sz="1200" b="1" dirty="0">
                    <a:solidFill>
                      <a:schemeClr val="accent5"/>
                    </a:solidFill>
                  </a:rPr>
                  <a:t>az 150 </a:t>
                </a:r>
                <a:r>
                  <a:rPr lang="tr-TR" sz="1200" b="1" dirty="0" smtClean="0">
                    <a:solidFill>
                      <a:schemeClr val="accent5"/>
                    </a:solidFill>
                  </a:rPr>
                  <a:t>dakika orta şiddetli egzersiz </a:t>
                </a:r>
                <a:r>
                  <a:rPr lang="tr-TR" sz="1200" b="1" dirty="0">
                    <a:solidFill>
                      <a:schemeClr val="accent5"/>
                    </a:solidFill>
                  </a:rPr>
                  <a:t>veya </a:t>
                </a:r>
                <a:endParaRPr lang="tr-TR" sz="1200" b="1" dirty="0" smtClean="0">
                  <a:solidFill>
                    <a:schemeClr val="accent5"/>
                  </a:solidFill>
                </a:endParaRPr>
              </a:p>
              <a:p>
                <a:r>
                  <a:rPr lang="tr-TR" sz="1200" b="1" dirty="0" smtClean="0">
                    <a:solidFill>
                      <a:schemeClr val="accent5"/>
                    </a:solidFill>
                  </a:rPr>
                  <a:t>haftada </a:t>
                </a:r>
                <a:r>
                  <a:rPr lang="tr-TR" sz="1200" b="1" dirty="0">
                    <a:solidFill>
                      <a:schemeClr val="accent5"/>
                    </a:solidFill>
                  </a:rPr>
                  <a:t>75 dakika </a:t>
                </a:r>
                <a:r>
                  <a:rPr lang="tr-TR" sz="1200" b="1" dirty="0" smtClean="0">
                    <a:solidFill>
                      <a:schemeClr val="accent5"/>
                    </a:solidFill>
                  </a:rPr>
                  <a:t>şiddetli egzersiz yapın</a:t>
                </a:r>
                <a:endParaRPr lang="tr-TR" sz="1200" b="1" dirty="0">
                  <a:solidFill>
                    <a:schemeClr val="accent5"/>
                  </a:solidFill>
                </a:endParaRPr>
              </a:p>
            </p:txBody>
          </p:sp>
        </p:grpSp>
      </p:grpSp>
      <p:sp>
        <p:nvSpPr>
          <p:cNvPr id="8" name="Metin kutusu 7"/>
          <p:cNvSpPr txBox="1"/>
          <p:nvPr/>
        </p:nvSpPr>
        <p:spPr>
          <a:xfrm>
            <a:off x="971600" y="6309320"/>
            <a:ext cx="184731" cy="369332"/>
          </a:xfrm>
          <a:prstGeom prst="rect">
            <a:avLst/>
          </a:prstGeom>
          <a:noFill/>
        </p:spPr>
        <p:txBody>
          <a:bodyPr wrap="none" rtlCol="0">
            <a:spAutoFit/>
          </a:bodyPr>
          <a:lstStyle/>
          <a:p>
            <a:endParaRPr lang="tr-TR" dirty="0"/>
          </a:p>
        </p:txBody>
      </p:sp>
      <p:graphicFrame>
        <p:nvGraphicFramePr>
          <p:cNvPr id="3" name="Tablo 2"/>
          <p:cNvGraphicFramePr>
            <a:graphicFrameLocks noGrp="1"/>
          </p:cNvGraphicFramePr>
          <p:nvPr>
            <p:extLst>
              <p:ext uri="{D42A27DB-BD31-4B8C-83A1-F6EECF244321}">
                <p14:modId xmlns="" xmlns:p14="http://schemas.microsoft.com/office/powerpoint/2010/main" val="2236804597"/>
              </p:ext>
            </p:extLst>
          </p:nvPr>
        </p:nvGraphicFramePr>
        <p:xfrm>
          <a:off x="35171" y="37504"/>
          <a:ext cx="9064870" cy="4556760"/>
        </p:xfrm>
        <a:graphic>
          <a:graphicData uri="http://schemas.openxmlformats.org/drawingml/2006/table">
            <a:tbl>
              <a:tblPr firstRow="1" bandRow="1">
                <a:tableStyleId>{5C22544A-7EE6-4342-B048-85BDC9FD1C3A}</a:tableStyleId>
              </a:tblPr>
              <a:tblGrid>
                <a:gridCol w="1812974">
                  <a:extLst>
                    <a:ext uri="{9D8B030D-6E8A-4147-A177-3AD203B41FA5}">
                      <a16:colId xmlns="" xmlns:a16="http://schemas.microsoft.com/office/drawing/2014/main" val="1432726726"/>
                    </a:ext>
                  </a:extLst>
                </a:gridCol>
                <a:gridCol w="1812974">
                  <a:extLst>
                    <a:ext uri="{9D8B030D-6E8A-4147-A177-3AD203B41FA5}">
                      <a16:colId xmlns="" xmlns:a16="http://schemas.microsoft.com/office/drawing/2014/main" val="2381607005"/>
                    </a:ext>
                  </a:extLst>
                </a:gridCol>
                <a:gridCol w="1812974">
                  <a:extLst>
                    <a:ext uri="{9D8B030D-6E8A-4147-A177-3AD203B41FA5}">
                      <a16:colId xmlns="" xmlns:a16="http://schemas.microsoft.com/office/drawing/2014/main" val="2513437539"/>
                    </a:ext>
                  </a:extLst>
                </a:gridCol>
                <a:gridCol w="1812974">
                  <a:extLst>
                    <a:ext uri="{9D8B030D-6E8A-4147-A177-3AD203B41FA5}">
                      <a16:colId xmlns="" xmlns:a16="http://schemas.microsoft.com/office/drawing/2014/main" val="1101967264"/>
                    </a:ext>
                  </a:extLst>
                </a:gridCol>
                <a:gridCol w="1812974">
                  <a:extLst>
                    <a:ext uri="{9D8B030D-6E8A-4147-A177-3AD203B41FA5}">
                      <a16:colId xmlns="" xmlns:a16="http://schemas.microsoft.com/office/drawing/2014/main" val="2086227375"/>
                    </a:ext>
                  </a:extLst>
                </a:gridCol>
              </a:tblGrid>
              <a:tr h="106153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kern="1200" dirty="0" smtClean="0">
                          <a:solidFill>
                            <a:schemeClr val="lt1"/>
                          </a:solidFill>
                          <a:latin typeface="+mn-lt"/>
                          <a:ea typeface="+mn-ea"/>
                          <a:cs typeface="+mn-cs"/>
                        </a:rPr>
                        <a:t>MEYVELER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0883"/>
                    </a:solidFill>
                  </a:tcPr>
                </a:tc>
                <a:tc>
                  <a:txBody>
                    <a:bodyPr/>
                    <a:lstStyle/>
                    <a:p>
                      <a:pPr algn="ctr"/>
                      <a:r>
                        <a:rPr lang="tr-TR" sz="1800" b="1" kern="1200" dirty="0" smtClean="0">
                          <a:solidFill>
                            <a:schemeClr val="lt1"/>
                          </a:solidFill>
                          <a:latin typeface="+mn-lt"/>
                          <a:ea typeface="+mn-ea"/>
                          <a:cs typeface="+mn-cs"/>
                        </a:rPr>
                        <a:t>SEBZELER</a:t>
                      </a:r>
                      <a:endParaRPr lang="tr-TR" sz="1800" b="1" kern="1200" dirty="0">
                        <a:solidFill>
                          <a:schemeClr val="lt1"/>
                        </a:solidFill>
                        <a:latin typeface="+mn-lt"/>
                        <a:ea typeface="+mn-ea"/>
                        <a:cs typeface="+mn-cs"/>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a:r>
                        <a:rPr lang="tr-TR" sz="1800" b="1" kern="1200" dirty="0" smtClean="0">
                          <a:solidFill>
                            <a:schemeClr val="lt1"/>
                          </a:solidFill>
                          <a:latin typeface="+mn-lt"/>
                          <a:ea typeface="+mn-ea"/>
                          <a:cs typeface="+mn-cs"/>
                        </a:rPr>
                        <a:t>EKMEK </a:t>
                      </a:r>
                    </a:p>
                    <a:p>
                      <a:pPr algn="ctr"/>
                      <a:r>
                        <a:rPr lang="tr-TR" sz="1800" b="1" kern="1200" dirty="0" smtClean="0">
                          <a:solidFill>
                            <a:schemeClr val="lt1"/>
                          </a:solidFill>
                          <a:latin typeface="+mn-lt"/>
                          <a:ea typeface="+mn-ea"/>
                          <a:cs typeface="+mn-cs"/>
                        </a:rPr>
                        <a:t>ve </a:t>
                      </a:r>
                    </a:p>
                    <a:p>
                      <a:pPr algn="ctr"/>
                      <a:r>
                        <a:rPr lang="tr-TR" sz="1800" b="1" kern="1200" dirty="0" smtClean="0">
                          <a:solidFill>
                            <a:schemeClr val="lt1"/>
                          </a:solidFill>
                          <a:latin typeface="+mn-lt"/>
                          <a:ea typeface="+mn-ea"/>
                          <a:cs typeface="+mn-cs"/>
                        </a:rPr>
                        <a:t>TAHIL</a:t>
                      </a:r>
                      <a:r>
                        <a:rPr lang="tr-TR" sz="1800" b="1" kern="1200" baseline="0" dirty="0" smtClean="0">
                          <a:solidFill>
                            <a:schemeClr val="lt1"/>
                          </a:solidFill>
                          <a:latin typeface="+mn-lt"/>
                          <a:ea typeface="+mn-ea"/>
                          <a:cs typeface="+mn-cs"/>
                        </a:rPr>
                        <a:t> </a:t>
                      </a:r>
                      <a:r>
                        <a:rPr lang="tr-TR" sz="1800" b="1" kern="1200" dirty="0" smtClean="0">
                          <a:solidFill>
                            <a:schemeClr val="lt1"/>
                          </a:solidFill>
                          <a:latin typeface="+mn-lt"/>
                          <a:ea typeface="+mn-ea"/>
                          <a:cs typeface="+mn-cs"/>
                        </a:rPr>
                        <a:t>GRUBU</a:t>
                      </a:r>
                      <a:endParaRPr lang="tr-TR" sz="1800" b="1" kern="1200" dirty="0">
                        <a:solidFill>
                          <a:schemeClr val="lt1"/>
                        </a:solidFill>
                        <a:latin typeface="+mn-lt"/>
                        <a:ea typeface="+mn-ea"/>
                        <a:cs typeface="+mn-cs"/>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a:r>
                        <a:rPr lang="tr-TR" sz="1650" b="1" kern="1200" dirty="0" smtClean="0">
                          <a:solidFill>
                            <a:schemeClr val="lt1"/>
                          </a:solidFill>
                          <a:latin typeface="+mn-lt"/>
                          <a:ea typeface="+mn-ea"/>
                          <a:cs typeface="+mn-cs"/>
                        </a:rPr>
                        <a:t>ET-TAVUK-BALIK-YUMURTA-KURUBAKLAGİL</a:t>
                      </a:r>
                    </a:p>
                    <a:p>
                      <a:pPr algn="ctr"/>
                      <a:r>
                        <a:rPr lang="tr-TR" sz="1650" b="1" kern="1200" dirty="0" smtClean="0">
                          <a:solidFill>
                            <a:schemeClr val="lt1"/>
                          </a:solidFill>
                          <a:latin typeface="+mn-lt"/>
                          <a:ea typeface="+mn-ea"/>
                          <a:cs typeface="+mn-cs"/>
                        </a:rPr>
                        <a:t>YAĞLI TOHUMLAR</a:t>
                      </a:r>
                      <a:endParaRPr lang="tr-TR" sz="1650" b="1" kern="1200" dirty="0">
                        <a:solidFill>
                          <a:schemeClr val="lt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30A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kern="1200" dirty="0" smtClean="0">
                          <a:solidFill>
                            <a:schemeClr val="lt1"/>
                          </a:solidFill>
                          <a:latin typeface="+mn-lt"/>
                          <a:ea typeface="+mn-ea"/>
                          <a:cs typeface="+mn-cs"/>
                        </a:rPr>
                        <a:t>SÜT, YOĞURT, PEYNİR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 xmlns:a16="http://schemas.microsoft.com/office/drawing/2014/main" val="1052707369"/>
                  </a:ext>
                </a:extLst>
              </a:tr>
              <a:tr h="3260030">
                <a:tc>
                  <a:txBody>
                    <a:bodyPr/>
                    <a:lstStyle/>
                    <a:p>
                      <a:pPr marL="285750" indent="-285750">
                        <a:buFont typeface="Arial" panose="020B0604020202020204" pitchFamily="34" charset="0"/>
                        <a:buChar char="•"/>
                      </a:pPr>
                      <a:r>
                        <a:rPr lang="tr-TR" sz="1400" b="0" dirty="0" smtClean="0">
                          <a:solidFill>
                            <a:schemeClr val="tx1"/>
                          </a:solidFill>
                          <a:latin typeface="+mn-lt"/>
                        </a:rPr>
                        <a:t>Meyve suları  </a:t>
                      </a:r>
                      <a:r>
                        <a:rPr lang="tr-TR" sz="1400" b="0" kern="1200" baseline="0" dirty="0" smtClean="0">
                          <a:solidFill>
                            <a:schemeClr val="tx1"/>
                          </a:solidFill>
                          <a:latin typeface="+mn-lt"/>
                          <a:ea typeface="+mn-ea"/>
                          <a:cs typeface="+mn-cs"/>
                        </a:rPr>
                        <a:t>yerine</a:t>
                      </a:r>
                      <a:r>
                        <a:rPr lang="tr-TR" sz="1400" b="0" baseline="0" dirty="0" smtClean="0">
                          <a:solidFill>
                            <a:schemeClr val="tx1"/>
                          </a:solidFill>
                          <a:latin typeface="+mn-lt"/>
                        </a:rPr>
                        <a:t> meyvenin kendisi </a:t>
                      </a:r>
                      <a:r>
                        <a:rPr lang="tr-TR" sz="1400" b="0" kern="1200" dirty="0" smtClean="0">
                          <a:solidFill>
                            <a:schemeClr val="tx1"/>
                          </a:solidFill>
                          <a:latin typeface="+mn-lt"/>
                          <a:ea typeface="+mn-ea"/>
                          <a:cs typeface="+mn-cs"/>
                        </a:rPr>
                        <a:t>tercih</a:t>
                      </a:r>
                      <a:r>
                        <a:rPr lang="tr-TR" sz="1400" b="0" baseline="0" dirty="0" smtClean="0">
                          <a:solidFill>
                            <a:schemeClr val="tx1"/>
                          </a:solidFill>
                          <a:latin typeface="+mn-lt"/>
                        </a:rPr>
                        <a:t> edin</a:t>
                      </a:r>
                    </a:p>
                    <a:p>
                      <a:pPr marL="285750" indent="-285750">
                        <a:buFont typeface="Arial" panose="020B0604020202020204" pitchFamily="34" charset="0"/>
                        <a:buChar char="•"/>
                      </a:pPr>
                      <a:endParaRPr lang="tr-TR" sz="1400" b="0" baseline="0" dirty="0" smtClean="0">
                        <a:solidFill>
                          <a:schemeClr val="tx1"/>
                        </a:solidFill>
                        <a:latin typeface="+mn-lt"/>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400" b="0" dirty="0" smtClean="0">
                          <a:solidFill>
                            <a:schemeClr val="tx1"/>
                          </a:solidFill>
                          <a:latin typeface="+mn-lt"/>
                        </a:rPr>
                        <a:t>Meyveleri</a:t>
                      </a:r>
                      <a:r>
                        <a:rPr lang="tr-TR" sz="1400" b="0" baseline="0" dirty="0" smtClean="0">
                          <a:solidFill>
                            <a:schemeClr val="tx1"/>
                          </a:solidFill>
                          <a:latin typeface="+mn-lt"/>
                        </a:rPr>
                        <a:t> </a:t>
                      </a:r>
                      <a:r>
                        <a:rPr lang="tr-TR" sz="1400" b="0" dirty="0" smtClean="0">
                          <a:solidFill>
                            <a:schemeClr val="tx1"/>
                          </a:solidFill>
                          <a:latin typeface="+mn-lt"/>
                        </a:rPr>
                        <a:t>mümkünse kabuklarını</a:t>
                      </a:r>
                      <a:r>
                        <a:rPr lang="tr-TR" sz="1400" b="0" baseline="0" dirty="0" smtClean="0">
                          <a:solidFill>
                            <a:schemeClr val="tx1"/>
                          </a:solidFill>
                          <a:latin typeface="+mn-lt"/>
                        </a:rPr>
                        <a:t> soymadan tüketin</a:t>
                      </a:r>
                    </a:p>
                    <a:p>
                      <a:pPr marL="285750" indent="-285750">
                        <a:buFont typeface="Arial" panose="020B0604020202020204" pitchFamily="34" charset="0"/>
                        <a:buChar char="•"/>
                      </a:pPr>
                      <a:endParaRPr lang="tr-TR" sz="1400" b="0" dirty="0">
                        <a:solidFill>
                          <a:schemeClr val="tx1"/>
                        </a:solidFill>
                        <a:latin typeface="+mn-lt"/>
                      </a:endParaRPr>
                    </a:p>
                  </a:txBody>
                  <a:tcPr>
                    <a:lnT w="12700" cap="flat" cmpd="sng" algn="ctr">
                      <a:solidFill>
                        <a:schemeClr val="bg1"/>
                      </a:solidFill>
                      <a:prstDash val="solid"/>
                      <a:round/>
                      <a:headEnd type="none" w="med" len="med"/>
                      <a:tailEnd type="none" w="med" len="med"/>
                    </a:lnT>
                    <a:lnB w="38100" cmpd="sng">
                      <a:noFill/>
                    </a:lnB>
                    <a:solidFill>
                      <a:srgbClr val="FCAADF"/>
                    </a:solidFill>
                  </a:tcPr>
                </a:tc>
                <a:tc>
                  <a:txBody>
                    <a:bodyPr/>
                    <a:lstStyle/>
                    <a:p>
                      <a:pPr marL="171450" indent="-171450">
                        <a:buFont typeface="Arial" panose="020B0604020202020204" pitchFamily="34" charset="0"/>
                        <a:buChar char="•"/>
                      </a:pPr>
                      <a:r>
                        <a:rPr lang="tr-TR" sz="1400" b="0" dirty="0" smtClean="0">
                          <a:solidFill>
                            <a:schemeClr val="tx1"/>
                          </a:solidFill>
                          <a:latin typeface="+mn-lt"/>
                        </a:rPr>
                        <a:t>Çeşitli renk ve türlerde</a:t>
                      </a:r>
                      <a:r>
                        <a:rPr lang="tr-TR" sz="1400" b="0" baseline="0" dirty="0" smtClean="0">
                          <a:solidFill>
                            <a:schemeClr val="tx1"/>
                          </a:solidFill>
                          <a:latin typeface="+mn-lt"/>
                        </a:rPr>
                        <a:t> </a:t>
                      </a:r>
                      <a:r>
                        <a:rPr lang="tr-TR" sz="1400" b="0" dirty="0" smtClean="0">
                          <a:solidFill>
                            <a:schemeClr val="tx1"/>
                          </a:solidFill>
                          <a:latin typeface="+mn-lt"/>
                        </a:rPr>
                        <a:t>sebze tüketin</a:t>
                      </a:r>
                    </a:p>
                    <a:p>
                      <a:pPr marL="171450" indent="-171450">
                        <a:buFont typeface="Arial" panose="020B0604020202020204" pitchFamily="34" charset="0"/>
                        <a:buChar char="•"/>
                      </a:pPr>
                      <a:endParaRPr lang="tr-TR" sz="1400" b="0" dirty="0" smtClean="0">
                        <a:solidFill>
                          <a:schemeClr val="tx1"/>
                        </a:solidFill>
                        <a:latin typeface="+mn-lt"/>
                      </a:endParaRPr>
                    </a:p>
                    <a:p>
                      <a:pPr marL="171450" indent="-171450">
                        <a:buFont typeface="Arial" panose="020B0604020202020204" pitchFamily="34" charset="0"/>
                        <a:buChar char="•"/>
                      </a:pPr>
                      <a:r>
                        <a:rPr lang="tr-TR" sz="1400" b="0" dirty="0" smtClean="0">
                          <a:solidFill>
                            <a:schemeClr val="tx1"/>
                          </a:solidFill>
                          <a:latin typeface="+mn-lt"/>
                        </a:rPr>
                        <a:t>Öğünlerinizde mutlaka;</a:t>
                      </a:r>
                    </a:p>
                    <a:p>
                      <a:pPr marL="628650" lvl="1" indent="-171450">
                        <a:buFont typeface="Arial" panose="020B0604020202020204" pitchFamily="34" charset="0"/>
                        <a:buChar char="•"/>
                      </a:pPr>
                      <a:r>
                        <a:rPr lang="tr-TR" sz="1400" b="0" dirty="0" smtClean="0">
                          <a:solidFill>
                            <a:schemeClr val="tx1"/>
                          </a:solidFill>
                          <a:latin typeface="+mn-lt"/>
                        </a:rPr>
                        <a:t>salata</a:t>
                      </a:r>
                      <a:r>
                        <a:rPr lang="tr-TR" sz="1400" b="0" baseline="0" dirty="0" smtClean="0">
                          <a:solidFill>
                            <a:schemeClr val="tx1"/>
                          </a:solidFill>
                          <a:latin typeface="+mn-lt"/>
                        </a:rPr>
                        <a:t>, söğüş gibi çiğ sebze ve </a:t>
                      </a:r>
                    </a:p>
                    <a:p>
                      <a:pPr marL="628650" lvl="1" indent="-171450">
                        <a:buFont typeface="Arial" panose="020B0604020202020204" pitchFamily="34" charset="0"/>
                        <a:buChar char="•"/>
                      </a:pPr>
                      <a:r>
                        <a:rPr lang="tr-TR" sz="1400" b="0" baseline="0" dirty="0" smtClean="0">
                          <a:solidFill>
                            <a:schemeClr val="tx1"/>
                          </a:solidFill>
                          <a:latin typeface="+mn-lt"/>
                        </a:rPr>
                        <a:t>zeytinyağı ile pişirilmiş sebze tüketin</a:t>
                      </a:r>
                      <a:endParaRPr lang="tr-TR" sz="1400" b="0" dirty="0">
                        <a:solidFill>
                          <a:schemeClr val="tx1"/>
                        </a:solidFill>
                        <a:latin typeface="+mn-lt"/>
                      </a:endParaRPr>
                    </a:p>
                  </a:txBody>
                  <a:tcPr>
                    <a:lnT w="12700" cap="flat" cmpd="sng" algn="ctr">
                      <a:solidFill>
                        <a:schemeClr val="bg1"/>
                      </a:solidFill>
                      <a:prstDash val="solid"/>
                      <a:round/>
                      <a:headEnd type="none" w="med" len="med"/>
                      <a:tailEnd type="none" w="med" len="med"/>
                    </a:lnT>
                    <a:lnB w="38100" cmpd="sng">
                      <a:noFill/>
                    </a:lnB>
                    <a:solidFill>
                      <a:srgbClr val="C2E49C"/>
                    </a:solidFill>
                  </a:tcPr>
                </a:tc>
                <a:tc>
                  <a:txBody>
                    <a:bodyPr/>
                    <a:lstStyle/>
                    <a:p>
                      <a:pPr marL="171450" indent="-171450">
                        <a:buFont typeface="Arial" panose="020B0604020202020204" pitchFamily="34" charset="0"/>
                        <a:buChar char="•"/>
                      </a:pPr>
                      <a:r>
                        <a:rPr lang="tr-TR" sz="1400" b="0" dirty="0" smtClean="0">
                          <a:solidFill>
                            <a:schemeClr val="tx1"/>
                          </a:solidFill>
                          <a:latin typeface="+mn-lt"/>
                        </a:rPr>
                        <a:t>Beyaz ekmek yerine</a:t>
                      </a:r>
                      <a:r>
                        <a:rPr lang="tr-TR" sz="1400" b="0" baseline="0" dirty="0" smtClean="0">
                          <a:solidFill>
                            <a:schemeClr val="tx1"/>
                          </a:solidFill>
                          <a:latin typeface="+mn-lt"/>
                        </a:rPr>
                        <a:t> tam tahıl unundan yapılmış ekmekleri tercih edin</a:t>
                      </a:r>
                    </a:p>
                    <a:p>
                      <a:pPr marL="171450" indent="-171450">
                        <a:buFont typeface="Arial" panose="020B0604020202020204" pitchFamily="34" charset="0"/>
                        <a:buChar char="•"/>
                      </a:pPr>
                      <a:endParaRPr lang="tr-TR" sz="1400" b="0" baseline="0" dirty="0" smtClean="0">
                        <a:solidFill>
                          <a:schemeClr val="tx1"/>
                        </a:solidFill>
                        <a:latin typeface="+mn-lt"/>
                      </a:endParaRPr>
                    </a:p>
                    <a:p>
                      <a:pPr marL="171450" indent="-171450">
                        <a:buFont typeface="Arial" panose="020B0604020202020204" pitchFamily="34" charset="0"/>
                        <a:buChar char="•"/>
                      </a:pPr>
                      <a:r>
                        <a:rPr lang="tr-TR" sz="1400" b="0" baseline="0" dirty="0" smtClean="0">
                          <a:solidFill>
                            <a:schemeClr val="tx1"/>
                          </a:solidFill>
                          <a:latin typeface="+mn-lt"/>
                        </a:rPr>
                        <a:t>Pirinç pilavı yerine bulgur pilavını tercih edin</a:t>
                      </a:r>
                      <a:endParaRPr lang="tr-TR" sz="1400" b="0" dirty="0">
                        <a:solidFill>
                          <a:schemeClr val="tx1"/>
                        </a:solidFill>
                        <a:latin typeface="+mn-lt"/>
                      </a:endParaRPr>
                    </a:p>
                  </a:txBody>
                  <a:tcPr>
                    <a:lnT w="12700" cap="flat" cmpd="sng" algn="ctr">
                      <a:solidFill>
                        <a:schemeClr val="bg1"/>
                      </a:solidFill>
                      <a:prstDash val="solid"/>
                      <a:round/>
                      <a:headEnd type="none" w="med" len="med"/>
                      <a:tailEnd type="none" w="med" len="med"/>
                    </a:lnT>
                    <a:lnB w="38100" cmpd="sng">
                      <a:noFill/>
                    </a:lnB>
                    <a:solidFill>
                      <a:srgbClr val="FAC090"/>
                    </a:solidFill>
                  </a:tcPr>
                </a:tc>
                <a:tc>
                  <a:txBody>
                    <a:bodyPr/>
                    <a:lstStyle/>
                    <a:p>
                      <a:pPr marL="171450" indent="-171450">
                        <a:buFont typeface="Arial" panose="020B0604020202020204" pitchFamily="34" charset="0"/>
                        <a:buChar char="•"/>
                      </a:pPr>
                      <a:r>
                        <a:rPr lang="tr-TR" sz="1300" b="0" baseline="0" dirty="0" smtClean="0">
                          <a:solidFill>
                            <a:schemeClr val="tx1"/>
                          </a:solidFill>
                          <a:latin typeface="+mn-lt"/>
                        </a:rPr>
                        <a:t>Her gün 1 haşlanmış yumurta tüketin </a:t>
                      </a:r>
                      <a:r>
                        <a:rPr lang="tr-TR" sz="1300" b="1" baseline="0" dirty="0" smtClean="0">
                          <a:solidFill>
                            <a:schemeClr val="tx1"/>
                          </a:solidFill>
                          <a:latin typeface="+mn-lt"/>
                        </a:rPr>
                        <a:t>(Sağlık sorununuz yoksa!)</a:t>
                      </a:r>
                      <a:endParaRPr lang="tr-TR" sz="1300" b="1" dirty="0" smtClean="0">
                        <a:solidFill>
                          <a:schemeClr val="tx1"/>
                        </a:solidFill>
                        <a:latin typeface="+mn-lt"/>
                      </a:endParaRPr>
                    </a:p>
                    <a:p>
                      <a:pPr marL="171450" indent="-171450">
                        <a:buFont typeface="Arial" panose="020B0604020202020204" pitchFamily="34" charset="0"/>
                        <a:buChar char="•"/>
                      </a:pPr>
                      <a:r>
                        <a:rPr lang="tr-TR" sz="1300" b="0" dirty="0" smtClean="0">
                          <a:solidFill>
                            <a:schemeClr val="tx1"/>
                          </a:solidFill>
                          <a:latin typeface="+mn-lt"/>
                        </a:rPr>
                        <a:t>Haftada 2 kez balık</a:t>
                      </a:r>
                      <a:r>
                        <a:rPr lang="tr-TR" sz="1300" b="0" baseline="0" dirty="0" smtClean="0">
                          <a:solidFill>
                            <a:schemeClr val="tx1"/>
                          </a:solidFill>
                          <a:latin typeface="+mn-lt"/>
                        </a:rPr>
                        <a:t> tüketin</a:t>
                      </a:r>
                      <a:endParaRPr lang="tr-TR" sz="1300" b="0" dirty="0" smtClean="0">
                        <a:solidFill>
                          <a:schemeClr val="tx1"/>
                        </a:solidFill>
                        <a:latin typeface="+mn-lt"/>
                      </a:endParaRPr>
                    </a:p>
                    <a:p>
                      <a:pPr marL="171450" indent="-171450">
                        <a:buFont typeface="Arial" panose="020B0604020202020204" pitchFamily="34" charset="0"/>
                        <a:buChar char="•"/>
                      </a:pPr>
                      <a:r>
                        <a:rPr lang="tr-TR" sz="1300" b="0" dirty="0" smtClean="0">
                          <a:solidFill>
                            <a:schemeClr val="tx1"/>
                          </a:solidFill>
                          <a:latin typeface="+mn-lt"/>
                        </a:rPr>
                        <a:t>Et tüketirken yağsız olmasına </a:t>
                      </a:r>
                      <a:r>
                        <a:rPr lang="tr-TR" sz="1300" b="0" baseline="0" dirty="0" smtClean="0">
                          <a:solidFill>
                            <a:schemeClr val="tx1"/>
                          </a:solidFill>
                          <a:latin typeface="+mn-lt"/>
                        </a:rPr>
                        <a:t> özen gösterin</a:t>
                      </a:r>
                    </a:p>
                    <a:p>
                      <a:pPr marL="171450" indent="-171450">
                        <a:buFont typeface="Arial" panose="020B0604020202020204" pitchFamily="34" charset="0"/>
                        <a:buChar char="•"/>
                      </a:pPr>
                      <a:r>
                        <a:rPr lang="tr-TR" sz="1300" b="0" baseline="0" dirty="0" smtClean="0">
                          <a:solidFill>
                            <a:schemeClr val="tx1"/>
                          </a:solidFill>
                          <a:latin typeface="+mn-lt"/>
                        </a:rPr>
                        <a:t>Pişirme yöntemi olarak kızartma yerine haşlama, ızgara ya da fırında pişirmeyi tercih edin </a:t>
                      </a:r>
                    </a:p>
                    <a:p>
                      <a:pPr marL="171450" indent="-171450">
                        <a:buFont typeface="Arial" panose="020B0604020202020204" pitchFamily="34" charset="0"/>
                        <a:buChar char="•"/>
                      </a:pPr>
                      <a:r>
                        <a:rPr lang="tr-TR" sz="1300" b="0" baseline="0" dirty="0" smtClean="0">
                          <a:solidFill>
                            <a:schemeClr val="tx1"/>
                          </a:solidFill>
                          <a:latin typeface="+mn-lt"/>
                        </a:rPr>
                        <a:t>Et tüketemediğiniz günlerde k</a:t>
                      </a:r>
                      <a:r>
                        <a:rPr lang="tr-TR" sz="1300" b="0" dirty="0" smtClean="0">
                          <a:solidFill>
                            <a:schemeClr val="tx1"/>
                          </a:solidFill>
                          <a:latin typeface="+mn-lt"/>
                        </a:rPr>
                        <a:t>urubaklagil</a:t>
                      </a:r>
                      <a:r>
                        <a:rPr lang="tr-TR" sz="1300" b="0" baseline="0" dirty="0" smtClean="0">
                          <a:solidFill>
                            <a:schemeClr val="tx1"/>
                          </a:solidFill>
                          <a:latin typeface="+mn-lt"/>
                        </a:rPr>
                        <a:t> tüketmeye çalışın</a:t>
                      </a:r>
                      <a:endParaRPr lang="tr-TR" sz="1300" b="0" dirty="0">
                        <a:solidFill>
                          <a:schemeClr val="tx1"/>
                        </a:solidFill>
                        <a:latin typeface="+mn-lt"/>
                      </a:endParaRPr>
                    </a:p>
                  </a:txBody>
                  <a:tcPr>
                    <a:lnT w="12700" cap="flat" cmpd="sng" algn="ctr">
                      <a:solidFill>
                        <a:schemeClr val="bg1"/>
                      </a:solidFill>
                      <a:prstDash val="solid"/>
                      <a:round/>
                      <a:headEnd type="none" w="med" len="med"/>
                      <a:tailEnd type="none" w="med" len="med"/>
                    </a:lnT>
                    <a:lnB w="38100" cmpd="sng">
                      <a:noFill/>
                    </a:lnB>
                    <a:solidFill>
                      <a:srgbClr val="D5B8EA"/>
                    </a:solidFill>
                  </a:tcPr>
                </a:tc>
                <a:tc>
                  <a:txBody>
                    <a:bodyPr/>
                    <a:lstStyle/>
                    <a:p>
                      <a:pPr marL="171450" indent="-171450" algn="l">
                        <a:buFont typeface="Arial" panose="020B0604020202020204" pitchFamily="34" charset="0"/>
                        <a:buChar char="•"/>
                      </a:pPr>
                      <a:r>
                        <a:rPr lang="tr-TR" sz="1400" b="0" dirty="0" smtClean="0">
                          <a:solidFill>
                            <a:schemeClr val="tx1"/>
                          </a:solidFill>
                          <a:latin typeface="+mn-lt"/>
                        </a:rPr>
                        <a:t>Öğünlerinizde süt </a:t>
                      </a:r>
                      <a:r>
                        <a:rPr lang="tr-TR" sz="1400" b="0" baseline="0" dirty="0" smtClean="0">
                          <a:solidFill>
                            <a:schemeClr val="tx1"/>
                          </a:solidFill>
                          <a:latin typeface="+mn-lt"/>
                        </a:rPr>
                        <a:t>ve </a:t>
                      </a:r>
                      <a:r>
                        <a:rPr lang="tr-TR" sz="1400" b="0" dirty="0" smtClean="0">
                          <a:solidFill>
                            <a:schemeClr val="tx1"/>
                          </a:solidFill>
                          <a:latin typeface="+mn-lt"/>
                        </a:rPr>
                        <a:t>yoğurttan</a:t>
                      </a:r>
                      <a:r>
                        <a:rPr lang="tr-TR" sz="1400" b="0" baseline="0" dirty="0" smtClean="0">
                          <a:solidFill>
                            <a:schemeClr val="tx1"/>
                          </a:solidFill>
                          <a:latin typeface="+mn-lt"/>
                        </a:rPr>
                        <a:t> vazgeçmeyin</a:t>
                      </a:r>
                    </a:p>
                    <a:p>
                      <a:pPr marL="171450" indent="-171450" algn="l">
                        <a:buFont typeface="Arial" panose="020B0604020202020204" pitchFamily="34" charset="0"/>
                        <a:buChar char="•"/>
                      </a:pPr>
                      <a:endParaRPr lang="tr-TR" sz="1400" b="0" baseline="0" dirty="0" smtClean="0">
                        <a:solidFill>
                          <a:schemeClr val="tx1"/>
                        </a:solidFill>
                        <a:latin typeface="+mn-lt"/>
                      </a:endParaRPr>
                    </a:p>
                    <a:p>
                      <a:pPr marL="171450" indent="-171450" algn="l">
                        <a:buFont typeface="Arial" panose="020B0604020202020204" pitchFamily="34" charset="0"/>
                        <a:buChar char="•"/>
                      </a:pPr>
                      <a:r>
                        <a:rPr lang="tr-TR" sz="1400" b="0" baseline="0" dirty="0" smtClean="0">
                          <a:solidFill>
                            <a:schemeClr val="tx1"/>
                          </a:solidFill>
                          <a:latin typeface="+mn-lt"/>
                        </a:rPr>
                        <a:t>Peynir  seçerken;</a:t>
                      </a:r>
                    </a:p>
                    <a:p>
                      <a:pPr marL="628650" lvl="1" indent="-171450" algn="l">
                        <a:buFont typeface="Arial" panose="020B0604020202020204" pitchFamily="34" charset="0"/>
                        <a:buChar char="•"/>
                      </a:pPr>
                      <a:r>
                        <a:rPr lang="tr-TR" sz="1400" b="0" baseline="0" dirty="0" smtClean="0">
                          <a:solidFill>
                            <a:schemeClr val="tx1"/>
                          </a:solidFill>
                          <a:latin typeface="+mn-lt"/>
                        </a:rPr>
                        <a:t>az yağlı ve </a:t>
                      </a:r>
                    </a:p>
                    <a:p>
                      <a:pPr marL="628650" lvl="1" indent="-171450" algn="l">
                        <a:buFont typeface="Arial" panose="020B0604020202020204" pitchFamily="34" charset="0"/>
                        <a:buChar char="•"/>
                      </a:pPr>
                      <a:r>
                        <a:rPr lang="tr-TR" sz="1400" b="0" baseline="0" dirty="0" smtClean="0">
                          <a:solidFill>
                            <a:schemeClr val="tx1"/>
                          </a:solidFill>
                          <a:latin typeface="+mn-lt"/>
                        </a:rPr>
                        <a:t>az tuzlu olanları tercih edin</a:t>
                      </a:r>
                      <a:endParaRPr lang="tr-TR" sz="1400" b="0" dirty="0">
                        <a:solidFill>
                          <a:schemeClr val="tx1"/>
                        </a:solidFill>
                        <a:latin typeface="+mn-lt"/>
                      </a:endParaRPr>
                    </a:p>
                  </a:txBody>
                  <a:tcPr>
                    <a:lnT w="12700" cap="flat" cmpd="sng" algn="ctr">
                      <a:solidFill>
                        <a:schemeClr val="bg1"/>
                      </a:solidFill>
                      <a:prstDash val="solid"/>
                      <a:round/>
                      <a:headEnd type="none" w="med" len="med"/>
                      <a:tailEnd type="none" w="med" len="med"/>
                    </a:lnT>
                    <a:lnB w="38100" cmpd="sng">
                      <a:noFill/>
                    </a:lnB>
                    <a:solidFill>
                      <a:schemeClr val="accent1">
                        <a:lumMod val="20000"/>
                        <a:lumOff val="80000"/>
                      </a:schemeClr>
                    </a:solidFill>
                  </a:tcPr>
                </a:tc>
                <a:extLst>
                  <a:ext uri="{0D108BD9-81ED-4DB2-BD59-A6C34878D82A}">
                    <a16:rowId xmlns="" xmlns:a16="http://schemas.microsoft.com/office/drawing/2014/main" val="2274561859"/>
                  </a:ext>
                </a:extLst>
              </a:tr>
            </a:tbl>
          </a:graphicData>
        </a:graphic>
      </p:graphicFrame>
      <p:graphicFrame>
        <p:nvGraphicFramePr>
          <p:cNvPr id="4" name="Tablo 3"/>
          <p:cNvGraphicFramePr>
            <a:graphicFrameLocks noGrp="1"/>
          </p:cNvGraphicFramePr>
          <p:nvPr>
            <p:extLst>
              <p:ext uri="{D42A27DB-BD31-4B8C-83A1-F6EECF244321}">
                <p14:modId xmlns="" xmlns:p14="http://schemas.microsoft.com/office/powerpoint/2010/main" val="2306391150"/>
              </p:ext>
            </p:extLst>
          </p:nvPr>
        </p:nvGraphicFramePr>
        <p:xfrm>
          <a:off x="35171" y="4611855"/>
          <a:ext cx="9064870" cy="1744980"/>
        </p:xfrm>
        <a:graphic>
          <a:graphicData uri="http://schemas.openxmlformats.org/drawingml/2006/table">
            <a:tbl>
              <a:tblPr firstRow="1" bandRow="1">
                <a:tableStyleId>{5C22544A-7EE6-4342-B048-85BDC9FD1C3A}</a:tableStyleId>
              </a:tblPr>
              <a:tblGrid>
                <a:gridCol w="1812974">
                  <a:extLst>
                    <a:ext uri="{9D8B030D-6E8A-4147-A177-3AD203B41FA5}">
                      <a16:colId xmlns="" xmlns:a16="http://schemas.microsoft.com/office/drawing/2014/main" val="3656348435"/>
                    </a:ext>
                  </a:extLst>
                </a:gridCol>
                <a:gridCol w="1812974">
                  <a:extLst>
                    <a:ext uri="{9D8B030D-6E8A-4147-A177-3AD203B41FA5}">
                      <a16:colId xmlns="" xmlns:a16="http://schemas.microsoft.com/office/drawing/2014/main" val="1401636335"/>
                    </a:ext>
                  </a:extLst>
                </a:gridCol>
                <a:gridCol w="1812974">
                  <a:extLst>
                    <a:ext uri="{9D8B030D-6E8A-4147-A177-3AD203B41FA5}">
                      <a16:colId xmlns="" xmlns:a16="http://schemas.microsoft.com/office/drawing/2014/main" val="1857476082"/>
                    </a:ext>
                  </a:extLst>
                </a:gridCol>
                <a:gridCol w="1812974">
                  <a:extLst>
                    <a:ext uri="{9D8B030D-6E8A-4147-A177-3AD203B41FA5}">
                      <a16:colId xmlns="" xmlns:a16="http://schemas.microsoft.com/office/drawing/2014/main" val="2345976125"/>
                    </a:ext>
                  </a:extLst>
                </a:gridCol>
                <a:gridCol w="1812974">
                  <a:extLst>
                    <a:ext uri="{9D8B030D-6E8A-4147-A177-3AD203B41FA5}">
                      <a16:colId xmlns="" xmlns:a16="http://schemas.microsoft.com/office/drawing/2014/main" val="4040715298"/>
                    </a:ext>
                  </a:extLst>
                </a:gridCol>
              </a:tblGrid>
              <a:tr h="267876">
                <a:tc gridSpan="5">
                  <a:txBody>
                    <a:bodyPr/>
                    <a:lstStyle/>
                    <a:p>
                      <a:pPr algn="ctr"/>
                      <a:r>
                        <a:rPr lang="tr-TR" dirty="0" smtClean="0">
                          <a:solidFill>
                            <a:schemeClr val="tx1"/>
                          </a:solidFill>
                        </a:rPr>
                        <a:t>2000</a:t>
                      </a:r>
                      <a:r>
                        <a:rPr lang="tr-TR" baseline="0" dirty="0" smtClean="0">
                          <a:solidFill>
                            <a:schemeClr val="tx1"/>
                          </a:solidFill>
                        </a:rPr>
                        <a:t> kalorilik </a:t>
                      </a:r>
                      <a:r>
                        <a:rPr lang="tr-TR" dirty="0" smtClean="0">
                          <a:solidFill>
                            <a:schemeClr val="tx1"/>
                          </a:solidFill>
                        </a:rPr>
                        <a:t>enerji düzeyine</a:t>
                      </a:r>
                      <a:r>
                        <a:rPr lang="tr-TR" baseline="0" dirty="0" smtClean="0">
                          <a:solidFill>
                            <a:schemeClr val="tx1"/>
                          </a:solidFill>
                        </a:rPr>
                        <a:t> göre önerilen;</a:t>
                      </a:r>
                      <a:endParaRPr lang="tr-TR" dirty="0">
                        <a:solidFill>
                          <a:schemeClr val="tx1"/>
                        </a:solidFill>
                      </a:endParaRPr>
                    </a:p>
                  </a:txBody>
                  <a:tcPr anchor="ctr">
                    <a:lnL w="12700" cmpd="sng">
                      <a:noFill/>
                    </a:lnL>
                    <a:lnR w="12700" cmpd="sng">
                      <a:noFill/>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hMerge="1">
                  <a:txBody>
                    <a:bodyPr/>
                    <a:lstStyle/>
                    <a:p>
                      <a:endParaRPr lang="tr-TR"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hMerge="1">
                  <a:txBody>
                    <a:bodyPr/>
                    <a:lstStyle/>
                    <a:p>
                      <a:endParaRPr lang="tr-TR"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hMerge="1">
                  <a:txBody>
                    <a:bodyPr/>
                    <a:lstStyle/>
                    <a:p>
                      <a:endParaRPr lang="tr-TR"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hMerge="1">
                  <a:txBody>
                    <a:bodyPr/>
                    <a:lstStyle/>
                    <a:p>
                      <a:endParaRPr lang="tr-TR"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134656977"/>
                  </a:ext>
                </a:extLst>
              </a:tr>
              <a:tr h="13088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dirty="0" smtClean="0">
                          <a:ln>
                            <a:noFill/>
                          </a:ln>
                          <a:solidFill>
                            <a:prstClr val="black"/>
                          </a:solidFill>
                          <a:effectLst/>
                          <a:uLnTx/>
                          <a:uFillTx/>
                          <a:latin typeface="+mn-lt"/>
                          <a:ea typeface="+mn-ea"/>
                          <a:cs typeface="+mn-cs"/>
                        </a:rPr>
                        <a:t>2½ porsiyon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00" b="0" i="1" u="none" strike="noStrike" kern="1200" cap="none" spc="0" normalizeH="0" baseline="0" noProof="0" dirty="0" smtClean="0">
                          <a:ln>
                            <a:noFill/>
                          </a:ln>
                          <a:solidFill>
                            <a:prstClr val="black"/>
                          </a:solidFill>
                          <a:effectLst/>
                          <a:uLnTx/>
                          <a:uFillTx/>
                          <a:latin typeface="+mn-lt"/>
                          <a:ea typeface="+mn-ea"/>
                          <a:cs typeface="+mn-cs"/>
                        </a:rPr>
                        <a:t>1 porsiyonu;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050" b="0" i="0" u="none" strike="noStrike" kern="1200" cap="none" spc="0" normalizeH="0" baseline="0" dirty="0" smtClean="0">
                          <a:ln>
                            <a:noFill/>
                          </a:ln>
                          <a:solidFill>
                            <a:prstClr val="black"/>
                          </a:solidFill>
                          <a:effectLst/>
                          <a:uLnTx/>
                          <a:uFillTx/>
                          <a:latin typeface="+mn-lt"/>
                          <a:ea typeface="+mn-ea"/>
                          <a:cs typeface="+mn-cs"/>
                        </a:rPr>
                        <a:t>1 orta boy elma/portakal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050" b="0" i="0" u="none" strike="noStrike" kern="1200" cap="none" spc="0" normalizeH="0" baseline="0" dirty="0" smtClean="0">
                          <a:ln>
                            <a:noFill/>
                          </a:ln>
                          <a:solidFill>
                            <a:prstClr val="black"/>
                          </a:solidFill>
                          <a:effectLst/>
                          <a:uLnTx/>
                          <a:uFillTx/>
                          <a:latin typeface="+mn-lt"/>
                          <a:ea typeface="+mn-ea"/>
                          <a:cs typeface="+mn-cs"/>
                        </a:rPr>
                        <a:t>4 büyük boy kayısı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050" b="0" i="0" u="none" strike="noStrike" kern="1200" cap="none" spc="0" normalizeH="0" baseline="0" dirty="0" smtClean="0">
                          <a:ln>
                            <a:noFill/>
                          </a:ln>
                          <a:solidFill>
                            <a:prstClr val="black"/>
                          </a:solidFill>
                          <a:effectLst/>
                          <a:uLnTx/>
                          <a:uFillTx/>
                          <a:latin typeface="+mn-lt"/>
                          <a:ea typeface="+mn-ea"/>
                          <a:cs typeface="+mn-cs"/>
                        </a:rPr>
                        <a:t>3-4 adet kuru erik</a:t>
                      </a:r>
                      <a:endParaRPr kumimoji="0" lang="tr-TR" sz="1050" b="0" i="0" u="none" strike="noStrike" kern="1200" cap="none" spc="0" normalizeH="0" baseline="0" dirty="0">
                        <a:ln>
                          <a:noFill/>
                        </a:ln>
                        <a:solidFill>
                          <a:prstClr val="black"/>
                        </a:solidFill>
                        <a:effectLst/>
                        <a:uLnTx/>
                        <a:uFillTx/>
                        <a:latin typeface="+mn-lt"/>
                        <a:ea typeface="+mn-ea"/>
                        <a:cs typeface="+mn-cs"/>
                      </a:endParaRPr>
                    </a:p>
                  </a:txBody>
                  <a:tcPr>
                    <a:lnT w="12700" cap="flat" cmpd="sng" algn="ctr">
                      <a:solidFill>
                        <a:schemeClr val="bg1"/>
                      </a:solidFill>
                      <a:prstDash val="solid"/>
                      <a:round/>
                      <a:headEnd type="none" w="med" len="med"/>
                      <a:tailEnd type="none" w="med" len="med"/>
                    </a:lnT>
                    <a:solidFill>
                      <a:srgbClr val="FCAAD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dirty="0" smtClean="0">
                          <a:ln>
                            <a:noFill/>
                          </a:ln>
                          <a:solidFill>
                            <a:prstClr val="black"/>
                          </a:solidFill>
                          <a:effectLst/>
                          <a:uLnTx/>
                          <a:uFillTx/>
                          <a:latin typeface="+mn-lt"/>
                          <a:ea typeface="+mn-ea"/>
                          <a:cs typeface="+mn-cs"/>
                        </a:rPr>
                        <a:t>3 porsiyon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00" b="0" i="1" u="none" strike="noStrike" kern="1200" cap="none" spc="0" normalizeH="0" baseline="0" noProof="0" dirty="0" smtClean="0">
                          <a:ln>
                            <a:noFill/>
                          </a:ln>
                          <a:solidFill>
                            <a:prstClr val="black"/>
                          </a:solidFill>
                          <a:effectLst/>
                          <a:uLnTx/>
                          <a:uFillTx/>
                          <a:latin typeface="+mn-lt"/>
                          <a:ea typeface="+mn-ea"/>
                          <a:cs typeface="+mn-cs"/>
                        </a:rPr>
                        <a:t>1 porsiyonu;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050" b="0" i="0" u="none" strike="noStrike" kern="1200" cap="none" spc="0" normalizeH="0" baseline="0" noProof="0" dirty="0" smtClean="0">
                          <a:ln>
                            <a:noFill/>
                          </a:ln>
                          <a:solidFill>
                            <a:prstClr val="black"/>
                          </a:solidFill>
                          <a:effectLst/>
                          <a:uLnTx/>
                          <a:uFillTx/>
                          <a:latin typeface="+mn-lt"/>
                          <a:ea typeface="+mn-ea"/>
                          <a:cs typeface="+mn-cs"/>
                        </a:rPr>
                        <a:t>1 kupa koyu yeşil yapraklı sebzeler (ıspanak, pazı /pişmiş)</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050" b="0" i="0" u="none" strike="noStrike" kern="1200" cap="none" spc="0" normalizeH="0" baseline="0" noProof="0" dirty="0" smtClean="0">
                          <a:ln>
                            <a:noFill/>
                          </a:ln>
                          <a:solidFill>
                            <a:prstClr val="black"/>
                          </a:solidFill>
                          <a:effectLst/>
                          <a:uLnTx/>
                          <a:uFillTx/>
                          <a:latin typeface="+mn-lt"/>
                          <a:ea typeface="+mn-ea"/>
                          <a:cs typeface="+mn-cs"/>
                        </a:rPr>
                        <a:t>1 kupa domates, havuç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050" b="0" i="0" u="none" strike="noStrike" kern="1200" cap="none" spc="0" normalizeH="0" baseline="0" noProof="0" dirty="0" smtClean="0">
                          <a:ln>
                            <a:noFill/>
                          </a:ln>
                          <a:solidFill>
                            <a:prstClr val="black"/>
                          </a:solidFill>
                          <a:effectLst/>
                          <a:uLnTx/>
                          <a:uFillTx/>
                          <a:latin typeface="+mn-lt"/>
                          <a:ea typeface="+mn-ea"/>
                          <a:cs typeface="+mn-cs"/>
                        </a:rPr>
                        <a:t>Yarım orta boy patates</a:t>
                      </a:r>
                    </a:p>
                  </a:txBody>
                  <a:tcPr>
                    <a:lnT w="12700" cap="flat" cmpd="sng" algn="ctr">
                      <a:solidFill>
                        <a:schemeClr val="bg1"/>
                      </a:solidFill>
                      <a:prstDash val="solid"/>
                      <a:round/>
                      <a:headEnd type="none" w="med" len="med"/>
                      <a:tailEnd type="none" w="med" len="med"/>
                    </a:lnT>
                    <a:solidFill>
                      <a:srgbClr val="C2E49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smtClean="0">
                          <a:ln>
                            <a:noFill/>
                          </a:ln>
                          <a:solidFill>
                            <a:prstClr val="black"/>
                          </a:solidFill>
                          <a:effectLst/>
                          <a:uLnTx/>
                          <a:uFillTx/>
                          <a:latin typeface="+mn-lt"/>
                          <a:ea typeface="+mn-ea"/>
                          <a:cs typeface="+mn-cs"/>
                        </a:rPr>
                        <a:t>4½ porsiyon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00" b="0" i="1" u="none" strike="noStrike" kern="1200" cap="none" spc="0" normalizeH="0" baseline="0" noProof="0" dirty="0" smtClean="0">
                          <a:ln>
                            <a:noFill/>
                          </a:ln>
                          <a:solidFill>
                            <a:prstClr val="black"/>
                          </a:solidFill>
                          <a:effectLst/>
                          <a:uLnTx/>
                          <a:uFillTx/>
                          <a:latin typeface="+mn-lt"/>
                          <a:ea typeface="+mn-ea"/>
                          <a:cs typeface="+mn-cs"/>
                        </a:rPr>
                        <a:t>1 porsiyonu;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050" b="0" i="0" u="none" strike="noStrike" kern="1200" cap="none" spc="0" normalizeH="0" baseline="0" noProof="0" dirty="0" smtClean="0">
                          <a:ln>
                            <a:noFill/>
                          </a:ln>
                          <a:solidFill>
                            <a:prstClr val="black"/>
                          </a:solidFill>
                          <a:effectLst/>
                          <a:uLnTx/>
                          <a:uFillTx/>
                          <a:latin typeface="+mn-lt"/>
                          <a:ea typeface="+mn-ea"/>
                          <a:cs typeface="+mn-cs"/>
                        </a:rPr>
                        <a:t>2 ince dilim ekmek (50 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050" b="0" i="0" u="none" strike="noStrike" kern="1200" cap="none" spc="0" normalizeH="0" baseline="0" noProof="0" dirty="0" smtClean="0">
                          <a:ln>
                            <a:noFill/>
                          </a:ln>
                          <a:solidFill>
                            <a:prstClr val="black"/>
                          </a:solidFill>
                          <a:effectLst/>
                          <a:uLnTx/>
                          <a:uFillTx/>
                          <a:latin typeface="+mn-lt"/>
                          <a:ea typeface="+mn-ea"/>
                          <a:cs typeface="+mn-cs"/>
                        </a:rPr>
                        <a:t>4-5 yemek kaşığı bulgur pilavı (90 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050" b="0" i="0" u="none" strike="noStrike" kern="1200" cap="none" spc="0" normalizeH="0" baseline="0" noProof="0" dirty="0" smtClean="0">
                          <a:ln>
                            <a:noFill/>
                          </a:ln>
                          <a:solidFill>
                            <a:prstClr val="black"/>
                          </a:solidFill>
                          <a:effectLst/>
                          <a:uLnTx/>
                          <a:uFillTx/>
                          <a:latin typeface="+mn-lt"/>
                          <a:ea typeface="+mn-ea"/>
                          <a:cs typeface="+mn-cs"/>
                        </a:rPr>
                        <a:t>1 küçük kase çorba (180 ml)</a:t>
                      </a:r>
                    </a:p>
                  </a:txBody>
                  <a:tcPr>
                    <a:lnT w="12700" cap="flat" cmpd="sng" algn="ctr">
                      <a:solidFill>
                        <a:schemeClr val="bg1"/>
                      </a:solidFill>
                      <a:prstDash val="solid"/>
                      <a:round/>
                      <a:headEnd type="none" w="med" len="med"/>
                      <a:tailEnd type="none" w="med" len="med"/>
                    </a:lnT>
                    <a:solidFill>
                      <a:srgbClr val="FAC09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smtClean="0">
                          <a:ln>
                            <a:noFill/>
                          </a:ln>
                          <a:solidFill>
                            <a:prstClr val="black"/>
                          </a:solidFill>
                          <a:effectLst/>
                          <a:uLnTx/>
                          <a:uFillTx/>
                          <a:latin typeface="+mn-lt"/>
                          <a:ea typeface="+mn-ea"/>
                          <a:cs typeface="+mn-cs"/>
                        </a:rPr>
                        <a:t>2½ porsiyon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00" b="0" i="1" u="none" strike="noStrike" kern="1200" cap="none" spc="0" normalizeH="0" baseline="0" dirty="0" smtClean="0">
                          <a:ln>
                            <a:noFill/>
                          </a:ln>
                          <a:solidFill>
                            <a:prstClr val="black"/>
                          </a:solidFill>
                          <a:effectLst/>
                          <a:uLnTx/>
                          <a:uFillTx/>
                          <a:latin typeface="+mn-lt"/>
                          <a:ea typeface="+mn-ea"/>
                          <a:cs typeface="+mn-cs"/>
                        </a:rPr>
                        <a:t>1 porsiyonu;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050" b="0" i="0" u="none" strike="noStrike" kern="1200" cap="none" spc="0" normalizeH="0" baseline="0" dirty="0" smtClean="0">
                          <a:ln>
                            <a:noFill/>
                          </a:ln>
                          <a:solidFill>
                            <a:prstClr val="black"/>
                          </a:solidFill>
                          <a:effectLst/>
                          <a:uLnTx/>
                          <a:uFillTx/>
                          <a:latin typeface="+mn-lt"/>
                          <a:ea typeface="+mn-ea"/>
                          <a:cs typeface="+mn-cs"/>
                        </a:rPr>
                        <a:t>3-4 ızgara köfte (80 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050" b="0" i="0" u="none" strike="noStrike" kern="1200" cap="none" spc="0" normalizeH="0" baseline="0" dirty="0" smtClean="0">
                          <a:ln>
                            <a:noFill/>
                          </a:ln>
                          <a:solidFill>
                            <a:prstClr val="black"/>
                          </a:solidFill>
                          <a:effectLst/>
                          <a:uLnTx/>
                          <a:uFillTx/>
                          <a:latin typeface="+mn-lt"/>
                          <a:ea typeface="+mn-ea"/>
                          <a:cs typeface="+mn-cs"/>
                        </a:rPr>
                        <a:t>2küçük boy yumurta (100 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050" b="0" i="0" u="none" strike="noStrike" kern="1200" cap="none" spc="0" normalizeH="0" baseline="0" dirty="0" smtClean="0">
                          <a:ln>
                            <a:noFill/>
                          </a:ln>
                          <a:solidFill>
                            <a:prstClr val="black"/>
                          </a:solidFill>
                          <a:effectLst/>
                          <a:uLnTx/>
                          <a:uFillTx/>
                          <a:latin typeface="+mn-lt"/>
                          <a:ea typeface="+mn-ea"/>
                          <a:cs typeface="+mn-cs"/>
                        </a:rPr>
                        <a:t>8-10 yemek kaşığı nohut </a:t>
                      </a:r>
                      <a:r>
                        <a:rPr kumimoji="0" lang="tr-TR" sz="750" b="0" i="0" u="none" strike="noStrike" kern="1200" cap="none" spc="0" normalizeH="0" baseline="0" dirty="0" smtClean="0">
                          <a:ln>
                            <a:noFill/>
                          </a:ln>
                          <a:solidFill>
                            <a:prstClr val="black"/>
                          </a:solidFill>
                          <a:effectLst/>
                          <a:uLnTx/>
                          <a:uFillTx/>
                          <a:latin typeface="+mn-lt"/>
                          <a:ea typeface="+mn-ea"/>
                          <a:cs typeface="+mn-cs"/>
                        </a:rPr>
                        <a:t>(130 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050" b="0" i="0" u="none" strike="noStrike" kern="1200" cap="none" spc="0" normalizeH="0" baseline="0" dirty="0" smtClean="0">
                          <a:ln>
                            <a:noFill/>
                          </a:ln>
                          <a:solidFill>
                            <a:prstClr val="black"/>
                          </a:solidFill>
                          <a:effectLst/>
                          <a:uLnTx/>
                          <a:uFillTx/>
                          <a:latin typeface="+mn-lt"/>
                          <a:ea typeface="+mn-ea"/>
                          <a:cs typeface="+mn-cs"/>
                        </a:rPr>
                        <a:t>28-30 adet (30 g) fındık</a:t>
                      </a:r>
                    </a:p>
                  </a:txBody>
                  <a:tcPr>
                    <a:lnT w="12700" cap="flat" cmpd="sng" algn="ctr">
                      <a:solidFill>
                        <a:schemeClr val="bg1"/>
                      </a:solidFill>
                      <a:prstDash val="solid"/>
                      <a:round/>
                      <a:headEnd type="none" w="med" len="med"/>
                      <a:tailEnd type="none" w="med" len="med"/>
                    </a:lnT>
                    <a:solidFill>
                      <a:srgbClr val="D5B8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smtClean="0">
                          <a:ln>
                            <a:noFill/>
                          </a:ln>
                          <a:solidFill>
                            <a:prstClr val="black"/>
                          </a:solidFill>
                          <a:effectLst/>
                          <a:uLnTx/>
                          <a:uFillTx/>
                          <a:latin typeface="+mn-lt"/>
                          <a:ea typeface="+mn-ea"/>
                          <a:cs typeface="+mn-cs"/>
                        </a:rPr>
                        <a:t>3 porsiyon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00" b="0" i="1" u="none" strike="noStrike" kern="1200" cap="none" spc="0" normalizeH="0" baseline="0" noProof="0" dirty="0" smtClean="0">
                          <a:ln>
                            <a:noFill/>
                          </a:ln>
                          <a:solidFill>
                            <a:prstClr val="black"/>
                          </a:solidFill>
                          <a:effectLst/>
                          <a:uLnTx/>
                          <a:uFillTx/>
                          <a:latin typeface="+mn-lt"/>
                          <a:ea typeface="+mn-ea"/>
                          <a:cs typeface="+mn-cs"/>
                        </a:rPr>
                        <a:t>1 porsiyonu;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050" b="0" i="0" u="none" strike="noStrike" kern="1200" cap="none" spc="0" normalizeH="0" baseline="0" noProof="0" dirty="0" smtClean="0">
                          <a:ln>
                            <a:noFill/>
                          </a:ln>
                          <a:solidFill>
                            <a:prstClr val="black"/>
                          </a:solidFill>
                          <a:effectLst/>
                          <a:uLnTx/>
                          <a:uFillTx/>
                          <a:latin typeface="+mn-lt"/>
                          <a:ea typeface="+mn-ea"/>
                          <a:cs typeface="+mn-cs"/>
                        </a:rPr>
                        <a:t>1 kupa (240 ml) süt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050" b="0" i="0" u="none" strike="noStrike" kern="1200" cap="none" spc="0" normalizeH="0" baseline="0" noProof="0" dirty="0" smtClean="0">
                          <a:ln>
                            <a:noFill/>
                          </a:ln>
                          <a:solidFill>
                            <a:prstClr val="black"/>
                          </a:solidFill>
                          <a:effectLst/>
                          <a:uLnTx/>
                          <a:uFillTx/>
                          <a:latin typeface="+mn-lt"/>
                          <a:ea typeface="+mn-ea"/>
                          <a:cs typeface="+mn-cs"/>
                        </a:rPr>
                        <a:t>1 kupa (200 ml) yoğurt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050" b="0" i="0" u="none" strike="noStrike" kern="1200" cap="none" spc="0" normalizeH="0" baseline="0" noProof="0" dirty="0" smtClean="0">
                          <a:ln>
                            <a:noFill/>
                          </a:ln>
                          <a:solidFill>
                            <a:prstClr val="black"/>
                          </a:solidFill>
                          <a:effectLst/>
                          <a:uLnTx/>
                          <a:uFillTx/>
                          <a:latin typeface="+mn-lt"/>
                          <a:ea typeface="+mn-ea"/>
                          <a:cs typeface="+mn-cs"/>
                        </a:rPr>
                        <a:t>2 kibrit kutusu (60 g) beyaz peynir</a:t>
                      </a:r>
                    </a:p>
                  </a:txBody>
                  <a:tcPr>
                    <a:lnT w="12700" cap="flat" cmpd="sng" algn="ctr">
                      <a:solidFill>
                        <a:schemeClr val="bg1"/>
                      </a:solidFill>
                      <a:prstDash val="solid"/>
                      <a:round/>
                      <a:headEnd type="none" w="med" len="med"/>
                      <a:tailEnd type="none" w="med" len="med"/>
                    </a:lnT>
                    <a:solidFill>
                      <a:srgbClr val="DEEBF7"/>
                    </a:solidFill>
                  </a:tcPr>
                </a:tc>
                <a:extLst>
                  <a:ext uri="{0D108BD9-81ED-4DB2-BD59-A6C34878D82A}">
                    <a16:rowId xmlns="" xmlns:a16="http://schemas.microsoft.com/office/drawing/2014/main" val="1229573870"/>
                  </a:ext>
                </a:extLst>
              </a:tr>
            </a:tbl>
          </a:graphicData>
        </a:graphic>
      </p:graphicFrame>
      <p:grpSp>
        <p:nvGrpSpPr>
          <p:cNvPr id="25" name="Grup 24"/>
          <p:cNvGrpSpPr/>
          <p:nvPr/>
        </p:nvGrpSpPr>
        <p:grpSpPr>
          <a:xfrm>
            <a:off x="354461" y="6383214"/>
            <a:ext cx="3665050" cy="461665"/>
            <a:chOff x="75469" y="6380231"/>
            <a:chExt cx="3665050" cy="461665"/>
          </a:xfrm>
        </p:grpSpPr>
        <p:sp>
          <p:nvSpPr>
            <p:cNvPr id="11" name="Dikdörtgen 10"/>
            <p:cNvSpPr/>
            <p:nvPr/>
          </p:nvSpPr>
          <p:spPr>
            <a:xfrm>
              <a:off x="2066384" y="6380231"/>
              <a:ext cx="1674135" cy="461665"/>
            </a:xfrm>
            <a:prstGeom prst="rect">
              <a:avLst/>
            </a:prstGeom>
          </p:spPr>
          <p:txBody>
            <a:bodyPr wrap="square">
              <a:spAutoFit/>
            </a:bodyPr>
            <a:lstStyle/>
            <a:p>
              <a:r>
                <a:rPr lang="tr-TR" sz="1200" b="1" dirty="0" smtClean="0">
                  <a:solidFill>
                    <a:srgbClr val="00B0F0"/>
                  </a:solidFill>
                </a:rPr>
                <a:t>Günde 8-10 su bardağı </a:t>
              </a:r>
            </a:p>
            <a:p>
              <a:r>
                <a:rPr lang="tr-TR" sz="1200" b="1" dirty="0" smtClean="0">
                  <a:solidFill>
                    <a:srgbClr val="00B0F0"/>
                  </a:solidFill>
                </a:rPr>
                <a:t>SU tüketin</a:t>
              </a:r>
              <a:endParaRPr lang="tr-TR" sz="1200" b="1" dirty="0">
                <a:solidFill>
                  <a:srgbClr val="00B0F0"/>
                </a:solidFill>
              </a:endParaRPr>
            </a:p>
          </p:txBody>
        </p:sp>
        <p:grpSp>
          <p:nvGrpSpPr>
            <p:cNvPr id="24" name="Grup 23"/>
            <p:cNvGrpSpPr/>
            <p:nvPr/>
          </p:nvGrpSpPr>
          <p:grpSpPr>
            <a:xfrm>
              <a:off x="75469" y="6406607"/>
              <a:ext cx="1956290" cy="401292"/>
              <a:chOff x="75469" y="6406607"/>
              <a:chExt cx="1956290" cy="401292"/>
            </a:xfrm>
          </p:grpSpPr>
          <p:pic>
            <p:nvPicPr>
              <p:cNvPr id="13" name="Resim 5" descr="su-bardak"/>
              <p:cNvPicPr>
                <a:picLocks noChangeAspect="1"/>
              </p:cNvPicPr>
              <p:nvPr/>
            </p:nvPicPr>
            <p:blipFill>
              <a:blip r:embed="rId5" cstate="print">
                <a:extLst>
                  <a:ext uri="{28A0092B-C50C-407E-A947-70E740481C1C}">
                    <a14:useLocalDpi xmlns="" xmlns:a14="http://schemas.microsoft.com/office/drawing/2010/main" val="0"/>
                  </a:ext>
                </a:extLst>
              </a:blip>
              <a:srcRect l="25000" t="12189" r="23077" b="5937"/>
              <a:stretch>
                <a:fillRect/>
              </a:stretch>
            </p:blipFill>
            <p:spPr bwMode="auto">
              <a:xfrm>
                <a:off x="75469" y="6406609"/>
                <a:ext cx="204046" cy="396000"/>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Resim 5" descr="su-bardak"/>
              <p:cNvPicPr>
                <a:picLocks noChangeAspect="1"/>
              </p:cNvPicPr>
              <p:nvPr/>
            </p:nvPicPr>
            <p:blipFill>
              <a:blip r:embed="rId5" cstate="print">
                <a:extLst>
                  <a:ext uri="{28A0092B-C50C-407E-A947-70E740481C1C}">
                    <a14:useLocalDpi xmlns="" xmlns:a14="http://schemas.microsoft.com/office/drawing/2010/main" val="0"/>
                  </a:ext>
                </a:extLst>
              </a:blip>
              <a:srcRect l="25000" t="12189" r="23077" b="5937"/>
              <a:stretch>
                <a:fillRect/>
              </a:stretch>
            </p:blipFill>
            <p:spPr bwMode="auto">
              <a:xfrm>
                <a:off x="278863" y="6406609"/>
                <a:ext cx="204046" cy="396000"/>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Resim 5" descr="su-bardak"/>
              <p:cNvPicPr>
                <a:picLocks noChangeAspect="1"/>
              </p:cNvPicPr>
              <p:nvPr/>
            </p:nvPicPr>
            <p:blipFill>
              <a:blip r:embed="rId5" cstate="print">
                <a:extLst>
                  <a:ext uri="{28A0092B-C50C-407E-A947-70E740481C1C}">
                    <a14:useLocalDpi xmlns="" xmlns:a14="http://schemas.microsoft.com/office/drawing/2010/main" val="0"/>
                  </a:ext>
                </a:extLst>
              </a:blip>
              <a:srcRect l="25000" t="12189" r="23077" b="5937"/>
              <a:stretch>
                <a:fillRect/>
              </a:stretch>
            </p:blipFill>
            <p:spPr bwMode="auto">
              <a:xfrm>
                <a:off x="474469" y="6411899"/>
                <a:ext cx="204046" cy="396000"/>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Resim 5" descr="su-bardak"/>
              <p:cNvPicPr>
                <a:picLocks noChangeAspect="1"/>
              </p:cNvPicPr>
              <p:nvPr/>
            </p:nvPicPr>
            <p:blipFill>
              <a:blip r:embed="rId5" cstate="print">
                <a:extLst>
                  <a:ext uri="{28A0092B-C50C-407E-A947-70E740481C1C}">
                    <a14:useLocalDpi xmlns="" xmlns:a14="http://schemas.microsoft.com/office/drawing/2010/main" val="0"/>
                  </a:ext>
                </a:extLst>
              </a:blip>
              <a:srcRect l="25000" t="12189" r="23077" b="5937"/>
              <a:stretch>
                <a:fillRect/>
              </a:stretch>
            </p:blipFill>
            <p:spPr bwMode="auto">
              <a:xfrm>
                <a:off x="669607" y="6406609"/>
                <a:ext cx="204046" cy="396000"/>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Resim 5" descr="su-bardak"/>
              <p:cNvPicPr>
                <a:picLocks noChangeAspect="1"/>
              </p:cNvPicPr>
              <p:nvPr/>
            </p:nvPicPr>
            <p:blipFill>
              <a:blip r:embed="rId5" cstate="print">
                <a:extLst>
                  <a:ext uri="{28A0092B-C50C-407E-A947-70E740481C1C}">
                    <a14:useLocalDpi xmlns="" xmlns:a14="http://schemas.microsoft.com/office/drawing/2010/main" val="0"/>
                  </a:ext>
                </a:extLst>
              </a:blip>
              <a:srcRect l="25000" t="12189" r="23077" b="5937"/>
              <a:stretch>
                <a:fillRect/>
              </a:stretch>
            </p:blipFill>
            <p:spPr bwMode="auto">
              <a:xfrm>
                <a:off x="864677" y="6406609"/>
                <a:ext cx="204046" cy="396000"/>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Resim 5" descr="su-bardak"/>
              <p:cNvPicPr>
                <a:picLocks noChangeAspect="1"/>
              </p:cNvPicPr>
              <p:nvPr/>
            </p:nvPicPr>
            <p:blipFill>
              <a:blip r:embed="rId5" cstate="print">
                <a:extLst>
                  <a:ext uri="{28A0092B-C50C-407E-A947-70E740481C1C}">
                    <a14:useLocalDpi xmlns="" xmlns:a14="http://schemas.microsoft.com/office/drawing/2010/main" val="0"/>
                  </a:ext>
                </a:extLst>
              </a:blip>
              <a:srcRect l="25000" t="12189" r="23077" b="5937"/>
              <a:stretch>
                <a:fillRect/>
              </a:stretch>
            </p:blipFill>
            <p:spPr bwMode="auto">
              <a:xfrm>
                <a:off x="1059747" y="6406609"/>
                <a:ext cx="204046" cy="396000"/>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Resim 5" descr="su-bardak"/>
              <p:cNvPicPr>
                <a:picLocks noChangeAspect="1"/>
              </p:cNvPicPr>
              <p:nvPr/>
            </p:nvPicPr>
            <p:blipFill>
              <a:blip r:embed="rId5" cstate="print">
                <a:extLst>
                  <a:ext uri="{28A0092B-C50C-407E-A947-70E740481C1C}">
                    <a14:useLocalDpi xmlns="" xmlns:a14="http://schemas.microsoft.com/office/drawing/2010/main" val="0"/>
                  </a:ext>
                </a:extLst>
              </a:blip>
              <a:srcRect l="25000" t="12189" r="23077" b="5937"/>
              <a:stretch>
                <a:fillRect/>
              </a:stretch>
            </p:blipFill>
            <p:spPr bwMode="auto">
              <a:xfrm>
                <a:off x="1257452" y="6406607"/>
                <a:ext cx="204046" cy="396000"/>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Resim 5" descr="su-bardak"/>
              <p:cNvPicPr>
                <a:picLocks noChangeAspect="1"/>
              </p:cNvPicPr>
              <p:nvPr/>
            </p:nvPicPr>
            <p:blipFill>
              <a:blip r:embed="rId5" cstate="print">
                <a:extLst>
                  <a:ext uri="{28A0092B-C50C-407E-A947-70E740481C1C}">
                    <a14:useLocalDpi xmlns="" xmlns:a14="http://schemas.microsoft.com/office/drawing/2010/main" val="0"/>
                  </a:ext>
                </a:extLst>
              </a:blip>
              <a:srcRect l="25000" t="12189" r="23077" b="5937"/>
              <a:stretch>
                <a:fillRect/>
              </a:stretch>
            </p:blipFill>
            <p:spPr bwMode="auto">
              <a:xfrm>
                <a:off x="1445020" y="6406608"/>
                <a:ext cx="204046" cy="396000"/>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Resim 5" descr="su-bardak"/>
              <p:cNvPicPr>
                <a:picLocks noChangeAspect="1"/>
              </p:cNvPicPr>
              <p:nvPr/>
            </p:nvPicPr>
            <p:blipFill>
              <a:blip r:embed="rId5" cstate="print">
                <a:extLst>
                  <a:ext uri="{28A0092B-C50C-407E-A947-70E740481C1C}">
                    <a14:useLocalDpi xmlns="" xmlns:a14="http://schemas.microsoft.com/office/drawing/2010/main" val="0"/>
                  </a:ext>
                </a:extLst>
              </a:blip>
              <a:srcRect l="25000" t="12189" r="23077" b="5937"/>
              <a:stretch>
                <a:fillRect/>
              </a:stretch>
            </p:blipFill>
            <p:spPr bwMode="auto">
              <a:xfrm>
                <a:off x="1641380" y="6406608"/>
                <a:ext cx="204046" cy="396000"/>
              </a:xfrm>
              <a:prstGeom prst="rect">
                <a:avLst/>
              </a:prstGeom>
              <a:noFill/>
              <a:extLst>
                <a:ext uri="{909E8E84-426E-40DD-AFC4-6F175D3DCCD1}">
                  <a14:hiddenFill xmlns="" xmlns:a14="http://schemas.microsoft.com/office/drawing/2010/main">
                    <a:solidFill>
                      <a:srgbClr val="FFFFFF"/>
                    </a:solidFill>
                  </a14:hiddenFill>
                </a:ext>
              </a:extLst>
            </p:spPr>
          </p:pic>
          <p:pic>
            <p:nvPicPr>
              <p:cNvPr id="23" name="Resim 5" descr="su-bardak"/>
              <p:cNvPicPr>
                <a:picLocks noChangeAspect="1"/>
              </p:cNvPicPr>
              <p:nvPr/>
            </p:nvPicPr>
            <p:blipFill>
              <a:blip r:embed="rId5" cstate="print">
                <a:extLst>
                  <a:ext uri="{28A0092B-C50C-407E-A947-70E740481C1C}">
                    <a14:useLocalDpi xmlns="" xmlns:a14="http://schemas.microsoft.com/office/drawing/2010/main" val="0"/>
                  </a:ext>
                </a:extLst>
              </a:blip>
              <a:srcRect l="25000" t="12189" r="23077" b="5937"/>
              <a:stretch>
                <a:fillRect/>
              </a:stretch>
            </p:blipFill>
            <p:spPr bwMode="auto">
              <a:xfrm>
                <a:off x="1827713" y="6406607"/>
                <a:ext cx="204046" cy="396000"/>
              </a:xfrm>
              <a:prstGeom prst="rect">
                <a:avLst/>
              </a:prstGeom>
              <a:noFill/>
              <a:extLst>
                <a:ext uri="{909E8E84-426E-40DD-AFC4-6F175D3DCCD1}">
                  <a14:hiddenFill xmlns="" xmlns:a14="http://schemas.microsoft.com/office/drawing/2010/main">
                    <a:solidFill>
                      <a:srgbClr val="FFFFFF"/>
                    </a:solidFill>
                  </a14:hiddenFill>
                </a:ext>
              </a:extLst>
            </p:spPr>
          </p:pic>
        </p:grpSp>
      </p:grpSp>
    </p:spTree>
    <p:extLst>
      <p:ext uri="{BB962C8B-B14F-4D97-AF65-F5344CB8AC3E}">
        <p14:creationId xmlns="" xmlns:p14="http://schemas.microsoft.com/office/powerpoint/2010/main" val="37976157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ikdörtgen 1"/>
          <p:cNvSpPr/>
          <p:nvPr/>
        </p:nvSpPr>
        <p:spPr>
          <a:xfrm>
            <a:off x="468316" y="842965"/>
            <a:ext cx="8351837" cy="2569934"/>
          </a:xfrm>
          <a:prstGeom prst="rect">
            <a:avLst/>
          </a:prstGeom>
        </p:spPr>
        <p:txBody>
          <a:bodyPr>
            <a:spAutoFit/>
          </a:bodyPr>
          <a:lstStyle/>
          <a:p>
            <a:pPr marL="457189" indent="-457189">
              <a:spcBef>
                <a:spcPts val="600"/>
              </a:spcBef>
              <a:buFont typeface="Arial" panose="020B0604020202020204" pitchFamily="34" charset="0"/>
              <a:buChar char="•"/>
              <a:defRPr/>
            </a:pPr>
            <a:r>
              <a:rPr lang="tr-TR" sz="2400" dirty="0">
                <a:cs typeface="Times New Roman" panose="02020603050405020304" pitchFamily="18" charset="0"/>
              </a:rPr>
              <a:t>Kronik hastalıklar, bulaşıcı olmayan hastalıklar </a:t>
            </a:r>
            <a:r>
              <a:rPr lang="tr-TR" sz="2400" dirty="0" smtClean="0">
                <a:cs typeface="Times New Roman" panose="02020603050405020304" pitchFamily="18" charset="0"/>
              </a:rPr>
              <a:t>içerisindedir</a:t>
            </a:r>
            <a:endParaRPr lang="tr-TR" sz="2400" dirty="0">
              <a:cs typeface="Times New Roman" panose="02020603050405020304" pitchFamily="18" charset="0"/>
              <a:sym typeface="Wingdings" panose="05000000000000000000" pitchFamily="2" charset="2"/>
            </a:endParaRPr>
          </a:p>
          <a:p>
            <a:pPr marL="914377" lvl="1" indent="-457189">
              <a:buFont typeface="Courier New" panose="02070309020205020404" pitchFamily="49" charset="0"/>
              <a:buChar char="o"/>
              <a:defRPr/>
            </a:pPr>
            <a:r>
              <a:rPr lang="tr-TR" sz="2000" dirty="0" smtClean="0">
                <a:cs typeface="Times New Roman" panose="02020603050405020304" pitchFamily="18" charset="0"/>
                <a:sym typeface="Wingdings" panose="05000000000000000000" pitchFamily="2" charset="2"/>
              </a:rPr>
              <a:t>Kardiyovasküler </a:t>
            </a:r>
            <a:r>
              <a:rPr lang="tr-TR" sz="2000" dirty="0">
                <a:cs typeface="Times New Roman" panose="02020603050405020304" pitchFamily="18" charset="0"/>
                <a:sym typeface="Wingdings" panose="05000000000000000000" pitchFamily="2" charset="2"/>
              </a:rPr>
              <a:t>hastalıklar (kalp krizi ve inme), kanserler, kronik solunum yolu hastalıkları (astım gibi) ve diyabet (şeker hastalığı)</a:t>
            </a:r>
            <a:endParaRPr lang="tr-TR" sz="2000" dirty="0">
              <a:cs typeface="Times New Roman" panose="02020603050405020304" pitchFamily="18" charset="0"/>
            </a:endParaRPr>
          </a:p>
          <a:p>
            <a:pPr marL="457189" indent="-457189">
              <a:spcBef>
                <a:spcPts val="1200"/>
              </a:spcBef>
              <a:spcAft>
                <a:spcPts val="600"/>
              </a:spcAft>
              <a:buFont typeface="Arial" panose="020B0604020202020204" pitchFamily="34" charset="0"/>
              <a:buChar char="•"/>
              <a:defRPr/>
            </a:pPr>
            <a:r>
              <a:rPr lang="tr-TR" sz="2400" dirty="0">
                <a:cs typeface="Times New Roman" panose="02020603050405020304" pitchFamily="18" charset="0"/>
              </a:rPr>
              <a:t>BOH’lar yüzünden </a:t>
            </a:r>
            <a:r>
              <a:rPr lang="tr-TR" sz="2400" dirty="0">
                <a:cs typeface="Times New Roman" panose="02020603050405020304" pitchFamily="18" charset="0"/>
                <a:sym typeface="Wingdings" panose="05000000000000000000" pitchFamily="2" charset="2"/>
              </a:rPr>
              <a:t>her yıl </a:t>
            </a:r>
            <a:r>
              <a:rPr lang="tr-TR" sz="2400" b="1" dirty="0">
                <a:solidFill>
                  <a:srgbClr val="FF0000"/>
                </a:solidFill>
                <a:cs typeface="Times New Roman" panose="02020603050405020304" pitchFamily="18" charset="0"/>
                <a:sym typeface="Wingdings" panose="05000000000000000000" pitchFamily="2" charset="2"/>
              </a:rPr>
              <a:t>40 milyon </a:t>
            </a:r>
            <a:r>
              <a:rPr lang="tr-TR" sz="2400" dirty="0">
                <a:cs typeface="Times New Roman" panose="02020603050405020304" pitchFamily="18" charset="0"/>
                <a:sym typeface="Wingdings" panose="05000000000000000000" pitchFamily="2" charset="2"/>
              </a:rPr>
              <a:t>insan hayatını kaybetmektedir </a:t>
            </a:r>
          </a:p>
          <a:p>
            <a:pPr marL="457189" indent="-457189">
              <a:spcBef>
                <a:spcPts val="1200"/>
              </a:spcBef>
              <a:spcAft>
                <a:spcPts val="600"/>
              </a:spcAft>
              <a:buFont typeface="Arial" panose="020B0604020202020204" pitchFamily="34" charset="0"/>
              <a:buChar char="•"/>
              <a:defRPr/>
            </a:pPr>
            <a:r>
              <a:rPr lang="tr-TR" sz="2400" dirty="0">
                <a:cs typeface="Times New Roman" panose="02020603050405020304" pitchFamily="18" charset="0"/>
                <a:sym typeface="Wingdings" panose="05000000000000000000" pitchFamily="2" charset="2"/>
              </a:rPr>
              <a:t>Risk faktörleri</a:t>
            </a:r>
            <a:r>
              <a:rPr lang="tr-TR" sz="2400" dirty="0" smtClean="0">
                <a:cs typeface="Times New Roman" panose="02020603050405020304" pitchFamily="18" charset="0"/>
                <a:sym typeface="Wingdings" panose="05000000000000000000" pitchFamily="2" charset="2"/>
              </a:rPr>
              <a:t>;</a:t>
            </a:r>
            <a:endParaRPr lang="tr-TR" sz="2400" dirty="0">
              <a:cs typeface="Times New Roman" panose="02020603050405020304" pitchFamily="18" charset="0"/>
              <a:sym typeface="Wingdings" panose="05000000000000000000" pitchFamily="2" charset="2"/>
            </a:endParaRPr>
          </a:p>
        </p:txBody>
      </p:sp>
      <p:sp>
        <p:nvSpPr>
          <p:cNvPr id="8" name="İçerik Yer Tutucusu 7"/>
          <p:cNvSpPr>
            <a:spLocks noGrp="1"/>
          </p:cNvSpPr>
          <p:nvPr>
            <p:ph sz="half" idx="2"/>
          </p:nvPr>
        </p:nvSpPr>
        <p:spPr>
          <a:xfrm>
            <a:off x="989017" y="3502455"/>
            <a:ext cx="3494087" cy="2579687"/>
          </a:xfrm>
          <a:ln w="19050">
            <a:solidFill>
              <a:srgbClr val="FF0000"/>
            </a:solidFill>
          </a:ln>
        </p:spPr>
        <p:txBody>
          <a:bodyPr>
            <a:noAutofit/>
          </a:bodyPr>
          <a:lstStyle/>
          <a:p>
            <a:pPr marL="0" indent="0" algn="ctr">
              <a:buNone/>
              <a:defRPr/>
            </a:pPr>
            <a:r>
              <a:rPr lang="tr-TR" sz="2000" b="1" dirty="0" smtClean="0">
                <a:solidFill>
                  <a:srgbClr val="3366FF"/>
                </a:solidFill>
              </a:rPr>
              <a:t>DÜZELTİLEBİLİR DAVRANIŞSAL RİSK FAKTÖRLERİ</a:t>
            </a:r>
          </a:p>
          <a:p>
            <a:pPr>
              <a:defRPr/>
            </a:pPr>
            <a:r>
              <a:rPr lang="tr-TR" sz="2000" dirty="0" smtClean="0"/>
              <a:t>Tütün kullanımı</a:t>
            </a:r>
          </a:p>
          <a:p>
            <a:pPr>
              <a:defRPr/>
            </a:pPr>
            <a:r>
              <a:rPr lang="tr-TR" sz="2000" dirty="0" smtClean="0">
                <a:solidFill>
                  <a:srgbClr val="FF0000"/>
                </a:solidFill>
              </a:rPr>
              <a:t>Fiziksel hareketsizlik</a:t>
            </a:r>
          </a:p>
          <a:p>
            <a:pPr>
              <a:defRPr/>
            </a:pPr>
            <a:r>
              <a:rPr lang="tr-TR" sz="2000" dirty="0" smtClean="0">
                <a:solidFill>
                  <a:srgbClr val="FF0000"/>
                </a:solidFill>
              </a:rPr>
              <a:t>Sağlıksız beslenme</a:t>
            </a:r>
          </a:p>
          <a:p>
            <a:pPr>
              <a:defRPr/>
            </a:pPr>
            <a:r>
              <a:rPr lang="tr-TR" sz="2000" dirty="0" smtClean="0"/>
              <a:t>Alkol kullanımı</a:t>
            </a:r>
            <a:endParaRPr lang="tr-TR" sz="2000" dirty="0"/>
          </a:p>
        </p:txBody>
      </p:sp>
      <p:sp>
        <p:nvSpPr>
          <p:cNvPr id="10" name="İçerik Yer Tutucusu 9"/>
          <p:cNvSpPr>
            <a:spLocks noGrp="1"/>
          </p:cNvSpPr>
          <p:nvPr>
            <p:ph sz="quarter" idx="4"/>
          </p:nvPr>
        </p:nvSpPr>
        <p:spPr>
          <a:xfrm>
            <a:off x="4795841" y="3502454"/>
            <a:ext cx="3513137" cy="2579687"/>
          </a:xfrm>
          <a:ln w="19050">
            <a:solidFill>
              <a:srgbClr val="FF0000"/>
            </a:solidFill>
          </a:ln>
        </p:spPr>
        <p:txBody>
          <a:bodyPr>
            <a:normAutofit fontScale="70000" lnSpcReduction="20000"/>
          </a:bodyPr>
          <a:lstStyle/>
          <a:p>
            <a:pPr marL="0" indent="0" algn="ctr">
              <a:buNone/>
              <a:defRPr/>
            </a:pPr>
            <a:r>
              <a:rPr lang="tr-TR" b="1" dirty="0" smtClean="0">
                <a:solidFill>
                  <a:srgbClr val="3366FF"/>
                </a:solidFill>
              </a:rPr>
              <a:t>METABOLİK RİSK FAKTÖRLERİ</a:t>
            </a:r>
          </a:p>
          <a:p>
            <a:pPr marL="0" indent="0" algn="ctr">
              <a:buNone/>
              <a:defRPr/>
            </a:pPr>
            <a:endParaRPr lang="tr-TR" b="1" dirty="0" smtClean="0">
              <a:solidFill>
                <a:srgbClr val="3366FF"/>
              </a:solidFill>
            </a:endParaRPr>
          </a:p>
          <a:p>
            <a:pPr>
              <a:defRPr/>
            </a:pPr>
            <a:r>
              <a:rPr lang="tr-TR" dirty="0" smtClean="0"/>
              <a:t>Yüksek kan basıncı</a:t>
            </a:r>
          </a:p>
          <a:p>
            <a:pPr>
              <a:defRPr/>
            </a:pPr>
            <a:r>
              <a:rPr lang="tr-TR" dirty="0" smtClean="0">
                <a:solidFill>
                  <a:srgbClr val="FF0000"/>
                </a:solidFill>
              </a:rPr>
              <a:t>Fazla kiloluluk / obezite</a:t>
            </a:r>
          </a:p>
          <a:p>
            <a:pPr>
              <a:defRPr/>
            </a:pPr>
            <a:r>
              <a:rPr lang="tr-TR" dirty="0" smtClean="0"/>
              <a:t>Hiperglisemi (kan şekerinin yüksek olması)</a:t>
            </a:r>
          </a:p>
          <a:p>
            <a:pPr>
              <a:defRPr/>
            </a:pPr>
            <a:r>
              <a:rPr lang="tr-TR" dirty="0" smtClean="0"/>
              <a:t>Hiperlipidemi (kan yağ seviyelerinin yüksek olması)</a:t>
            </a:r>
            <a:endParaRPr lang="tr-TR" dirty="0"/>
          </a:p>
        </p:txBody>
      </p:sp>
      <p:sp>
        <p:nvSpPr>
          <p:cNvPr id="6149" name="TextBox 2"/>
          <p:cNvSpPr txBox="1">
            <a:spLocks noChangeArrowheads="1"/>
          </p:cNvSpPr>
          <p:nvPr/>
        </p:nvSpPr>
        <p:spPr bwMode="auto">
          <a:xfrm>
            <a:off x="1403353" y="192089"/>
            <a:ext cx="6481763"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tr-TR" sz="2800" b="1" dirty="0">
                <a:solidFill>
                  <a:srgbClr val="FF0000"/>
                </a:solidFill>
                <a:latin typeface="Calibri" panose="020F0502020204030204" pitchFamily="34" charset="0"/>
                <a:ea typeface="MS PGothic" panose="020B0600070205080204" pitchFamily="34" charset="-128"/>
              </a:rPr>
              <a:t>KRONİK HASTALIKLAR!!!!!</a:t>
            </a:r>
          </a:p>
        </p:txBody>
      </p:sp>
      <p:pic>
        <p:nvPicPr>
          <p:cNvPr id="12" name="Resim 11"/>
          <p:cNvPicPr>
            <a:picLocks noChangeAspect="1"/>
          </p:cNvPicPr>
          <p:nvPr/>
        </p:nvPicPr>
        <p:blipFill rotWithShape="1">
          <a:blip r:embed="rId2" cstate="print">
            <a:extLst>
              <a:ext uri="{28A0092B-C50C-407E-A947-70E740481C1C}">
                <a14:useLocalDpi xmlns="" xmlns:a14="http://schemas.microsoft.com/office/drawing/2010/main" val="0"/>
              </a:ext>
            </a:extLst>
          </a:blip>
          <a:srcRect t="3813" r="3248" b="13788"/>
          <a:stretch/>
        </p:blipFill>
        <p:spPr>
          <a:xfrm>
            <a:off x="3337883" y="6282000"/>
            <a:ext cx="2490460" cy="576000"/>
          </a:xfrm>
          <a:prstGeom prst="rect">
            <a:avLst/>
          </a:prstGeom>
        </p:spPr>
      </p:pic>
    </p:spTree>
    <p:extLst>
      <p:ext uri="{BB962C8B-B14F-4D97-AF65-F5344CB8AC3E}">
        <p14:creationId xmlns="" xmlns:p14="http://schemas.microsoft.com/office/powerpoint/2010/main" val="139458738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589"/>
            <a:ext cx="9144000" cy="690563"/>
          </a:xfrm>
          <a:solidFill>
            <a:schemeClr val="accent2">
              <a:lumMod val="20000"/>
              <a:lumOff val="80000"/>
            </a:schemeClr>
          </a:solidFill>
        </p:spPr>
        <p:txBody>
          <a:bodyPr rtlCol="0">
            <a:noAutofit/>
          </a:bodyPr>
          <a:lstStyle/>
          <a:p>
            <a:pPr algn="ctr">
              <a:defRPr/>
            </a:pPr>
            <a:endParaRPr lang="tr-TR" sz="4000" b="1" dirty="0">
              <a:latin typeface="+mn-lt"/>
            </a:endParaRPr>
          </a:p>
        </p:txBody>
      </p:sp>
      <p:sp>
        <p:nvSpPr>
          <p:cNvPr id="3" name="İçerik Yer Tutucusu 2"/>
          <p:cNvSpPr>
            <a:spLocks noGrp="1"/>
          </p:cNvSpPr>
          <p:nvPr>
            <p:ph idx="1"/>
          </p:nvPr>
        </p:nvSpPr>
        <p:spPr>
          <a:xfrm>
            <a:off x="285753" y="827091"/>
            <a:ext cx="8569325" cy="1584325"/>
          </a:xfrm>
        </p:spPr>
        <p:txBody>
          <a:bodyPr>
            <a:normAutofit/>
          </a:bodyPr>
          <a:lstStyle/>
          <a:p>
            <a:pPr marL="0" indent="0" algn="ctr">
              <a:buNone/>
              <a:defRPr/>
            </a:pPr>
            <a:r>
              <a:rPr lang="tr-TR" sz="3600" b="1" dirty="0" err="1" smtClean="0"/>
              <a:t>nutrion</a:t>
            </a:r>
            <a:r>
              <a:rPr lang="tr-TR" sz="3600" b="1" dirty="0" smtClean="0"/>
              <a:t>;</a:t>
            </a:r>
            <a:r>
              <a:rPr lang="tr-TR" dirty="0" smtClean="0"/>
              <a:t>, </a:t>
            </a:r>
            <a:r>
              <a:rPr lang="en-US" dirty="0" smtClean="0"/>
              <a:t>is the use of nutrients in the body to </a:t>
            </a:r>
            <a:r>
              <a:rPr lang="tr-TR" dirty="0" err="1" smtClean="0"/>
              <a:t>sustaining</a:t>
            </a:r>
            <a:r>
              <a:rPr lang="tr-TR" dirty="0" smtClean="0"/>
              <a:t> life, </a:t>
            </a:r>
            <a:r>
              <a:rPr lang="tr-TR" dirty="0" err="1" smtClean="0"/>
              <a:t>grow</a:t>
            </a:r>
            <a:r>
              <a:rPr lang="tr-TR" dirty="0" smtClean="0">
                <a:solidFill>
                  <a:srgbClr val="FF0000"/>
                </a:solidFill>
              </a:rPr>
              <a:t> </a:t>
            </a:r>
            <a:r>
              <a:rPr lang="tr-TR" dirty="0" err="1" smtClean="0"/>
              <a:t>and</a:t>
            </a:r>
            <a:r>
              <a:rPr lang="tr-TR" dirty="0" smtClean="0">
                <a:solidFill>
                  <a:srgbClr val="FF0000"/>
                </a:solidFill>
              </a:rPr>
              <a:t> </a:t>
            </a:r>
            <a:r>
              <a:rPr lang="tr-TR" dirty="0" err="1" smtClean="0"/>
              <a:t>develop</a:t>
            </a:r>
            <a:r>
              <a:rPr lang="tr-TR" dirty="0" smtClean="0"/>
              <a:t>, </a:t>
            </a:r>
            <a:r>
              <a:rPr lang="en-US" dirty="0" smtClean="0"/>
              <a:t>maintain health and be productive</a:t>
            </a:r>
            <a:endParaRPr lang="tr-TR" dirty="0">
              <a:sym typeface="Wingdings" panose="05000000000000000000" pitchFamily="2" charset="2"/>
            </a:endParaRPr>
          </a:p>
          <a:p>
            <a:pPr>
              <a:defRPr/>
            </a:pPr>
            <a:endParaRPr lang="tr-TR" dirty="0"/>
          </a:p>
        </p:txBody>
      </p:sp>
      <p:pic>
        <p:nvPicPr>
          <p:cNvPr id="16388" name="Resim 4"/>
          <p:cNvPicPr>
            <a:picLocks noChangeAspect="1"/>
          </p:cNvPicPr>
          <p:nvPr/>
        </p:nvPicPr>
        <p:blipFill>
          <a:blip r:embed="rId2">
            <a:extLst>
              <a:ext uri="{28A0092B-C50C-407E-A947-70E740481C1C}">
                <a14:useLocalDpi xmlns="" xmlns:a14="http://schemas.microsoft.com/office/drawing/2010/main" val="0"/>
              </a:ext>
            </a:extLst>
          </a:blip>
          <a:srcRect t="54726" b="15344"/>
          <a:stretch>
            <a:fillRect/>
          </a:stretch>
        </p:blipFill>
        <p:spPr bwMode="auto">
          <a:xfrm>
            <a:off x="-1586" y="5486403"/>
            <a:ext cx="9144001" cy="1368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İçerik Yer Tutucusu 2"/>
          <p:cNvSpPr txBox="1">
            <a:spLocks/>
          </p:cNvSpPr>
          <p:nvPr/>
        </p:nvSpPr>
        <p:spPr>
          <a:xfrm>
            <a:off x="455612" y="3414155"/>
            <a:ext cx="8229600" cy="1944216"/>
          </a:xfrm>
          <a:prstGeom prst="rect">
            <a:avLst/>
          </a:prstGeom>
          <a:ln>
            <a:gradFill flip="none" rotWithShape="1">
              <a:gsLst>
                <a:gs pos="0">
                  <a:srgbClr val="EF19C1"/>
                </a:gs>
                <a:gs pos="100000">
                  <a:schemeClr val="accent2">
                    <a:lumMod val="45000"/>
                    <a:lumOff val="55000"/>
                  </a:schemeClr>
                </a:gs>
                <a:gs pos="100000">
                  <a:schemeClr val="accent2">
                    <a:lumMod val="45000"/>
                    <a:lumOff val="55000"/>
                  </a:schemeClr>
                </a:gs>
                <a:gs pos="100000">
                  <a:schemeClr val="accent2">
                    <a:lumMod val="30000"/>
                    <a:lumOff val="70000"/>
                  </a:schemeClr>
                </a:gs>
              </a:gsLst>
              <a:lin ang="2700000" scaled="1"/>
              <a:tileRect/>
            </a:gradFill>
          </a:ln>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dirty="0" smtClean="0"/>
              <a:t>It is the intake of each of the energy and nutrients necessary for the growth, renewal and functioning of the body in sufficient quantities and their proper use in the body.</a:t>
            </a:r>
            <a:endParaRPr lang="tr-TR" sz="2800" dirty="0"/>
          </a:p>
        </p:txBody>
      </p:sp>
      <p:sp>
        <p:nvSpPr>
          <p:cNvPr id="7" name="Başlık 1"/>
          <p:cNvSpPr txBox="1">
            <a:spLocks/>
          </p:cNvSpPr>
          <p:nvPr/>
        </p:nvSpPr>
        <p:spPr bwMode="auto">
          <a:xfrm>
            <a:off x="-1586" y="2492378"/>
            <a:ext cx="9144001" cy="690563"/>
          </a:xfrm>
          <a:prstGeom prst="rect">
            <a:avLst/>
          </a:prstGeom>
          <a:solidFill>
            <a:schemeClr val="accent2">
              <a:lumMod val="20000"/>
              <a:lumOff val="80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defRPr/>
            </a:pPr>
            <a:r>
              <a:rPr lang="tr-TR" altLang="tr-TR" sz="4400" b="1" dirty="0" smtClean="0">
                <a:solidFill>
                  <a:srgbClr val="FF0000"/>
                </a:solidFill>
                <a:latin typeface="+mn-lt"/>
              </a:rPr>
              <a:t>A</a:t>
            </a:r>
            <a:r>
              <a:rPr lang="tr-TR" altLang="tr-TR" sz="4400" b="1" dirty="0" smtClean="0">
                <a:solidFill>
                  <a:srgbClr val="00B050"/>
                </a:solidFill>
                <a:latin typeface="+mn-lt"/>
              </a:rPr>
              <a:t>D</a:t>
            </a:r>
            <a:r>
              <a:rPr lang="tr-TR" altLang="tr-TR" sz="4400" b="1" dirty="0" smtClean="0">
                <a:solidFill>
                  <a:srgbClr val="FFFF00"/>
                </a:solidFill>
                <a:latin typeface="+mn-lt"/>
              </a:rPr>
              <a:t>E</a:t>
            </a:r>
            <a:r>
              <a:rPr lang="tr-TR" altLang="tr-TR" sz="4400" b="1" dirty="0" smtClean="0">
                <a:solidFill>
                  <a:srgbClr val="00B0F0"/>
                </a:solidFill>
                <a:latin typeface="+mn-lt"/>
              </a:rPr>
              <a:t>Q</a:t>
            </a:r>
            <a:r>
              <a:rPr lang="tr-TR" altLang="tr-TR" sz="4400" b="1" dirty="0" smtClean="0">
                <a:solidFill>
                  <a:srgbClr val="00B050"/>
                </a:solidFill>
                <a:latin typeface="+mn-lt"/>
              </a:rPr>
              <a:t>U</a:t>
            </a:r>
            <a:r>
              <a:rPr lang="tr-TR" altLang="tr-TR" sz="4400" b="1" dirty="0" smtClean="0">
                <a:solidFill>
                  <a:srgbClr val="FF0000"/>
                </a:solidFill>
                <a:latin typeface="+mn-lt"/>
              </a:rPr>
              <a:t>A</a:t>
            </a:r>
            <a:r>
              <a:rPr lang="tr-TR" altLang="tr-TR" sz="4400" b="1" dirty="0" smtClean="0">
                <a:solidFill>
                  <a:srgbClr val="00B050"/>
                </a:solidFill>
                <a:latin typeface="+mn-lt"/>
              </a:rPr>
              <a:t>TE</a:t>
            </a:r>
            <a:r>
              <a:rPr lang="tr-TR" altLang="tr-TR" sz="4400" b="1" dirty="0" smtClean="0">
                <a:solidFill>
                  <a:srgbClr val="FFFF00"/>
                </a:solidFill>
                <a:latin typeface="+mn-lt"/>
              </a:rPr>
              <a:t>D</a:t>
            </a:r>
            <a:r>
              <a:rPr lang="tr-TR" altLang="tr-TR" sz="4400" b="1" dirty="0" smtClean="0">
                <a:solidFill>
                  <a:srgbClr val="00B050"/>
                </a:solidFill>
                <a:latin typeface="+mn-lt"/>
              </a:rPr>
              <a:t> A</a:t>
            </a:r>
            <a:r>
              <a:rPr lang="tr-TR" altLang="tr-TR" sz="4400" b="1" dirty="0" smtClean="0">
                <a:solidFill>
                  <a:srgbClr val="0CB3DA"/>
                </a:solidFill>
                <a:latin typeface="+mn-lt"/>
              </a:rPr>
              <a:t>N</a:t>
            </a:r>
            <a:r>
              <a:rPr lang="tr-TR" altLang="tr-TR" sz="4400" b="1" dirty="0" smtClean="0">
                <a:solidFill>
                  <a:srgbClr val="00B050"/>
                </a:solidFill>
                <a:latin typeface="+mn-lt"/>
              </a:rPr>
              <a:t>D B</a:t>
            </a:r>
            <a:r>
              <a:rPr lang="tr-TR" altLang="tr-TR" sz="4400" b="1" dirty="0" smtClean="0">
                <a:solidFill>
                  <a:srgbClr val="FF0000"/>
                </a:solidFill>
                <a:latin typeface="+mn-lt"/>
              </a:rPr>
              <a:t>A</a:t>
            </a:r>
            <a:r>
              <a:rPr lang="tr-TR" altLang="tr-TR" sz="4400" b="1" dirty="0" smtClean="0">
                <a:solidFill>
                  <a:srgbClr val="7030A0"/>
                </a:solidFill>
                <a:latin typeface="+mn-lt"/>
              </a:rPr>
              <a:t>L</a:t>
            </a:r>
            <a:r>
              <a:rPr lang="tr-TR" altLang="tr-TR" sz="4400" b="1" dirty="0" smtClean="0">
                <a:solidFill>
                  <a:srgbClr val="00B050"/>
                </a:solidFill>
                <a:latin typeface="+mn-lt"/>
              </a:rPr>
              <a:t>A</a:t>
            </a:r>
            <a:r>
              <a:rPr lang="tr-TR" altLang="tr-TR" sz="4400" b="1" dirty="0" smtClean="0">
                <a:solidFill>
                  <a:srgbClr val="FFFF00"/>
                </a:solidFill>
                <a:latin typeface="+mn-lt"/>
              </a:rPr>
              <a:t>N</a:t>
            </a:r>
            <a:r>
              <a:rPr lang="tr-TR" altLang="tr-TR" sz="4400" b="1" dirty="0" smtClean="0">
                <a:solidFill>
                  <a:srgbClr val="00B050"/>
                </a:solidFill>
                <a:latin typeface="+mn-lt"/>
              </a:rPr>
              <a:t>C</a:t>
            </a:r>
            <a:r>
              <a:rPr lang="tr-TR" altLang="tr-TR" sz="4400" b="1" dirty="0" smtClean="0">
                <a:solidFill>
                  <a:srgbClr val="00B0F0"/>
                </a:solidFill>
                <a:latin typeface="+mn-lt"/>
              </a:rPr>
              <a:t>E</a:t>
            </a:r>
            <a:r>
              <a:rPr lang="tr-TR" altLang="tr-TR" sz="4400" b="1" dirty="0" smtClean="0">
                <a:solidFill>
                  <a:srgbClr val="00B050"/>
                </a:solidFill>
                <a:latin typeface="+mn-lt"/>
              </a:rPr>
              <a:t>D </a:t>
            </a:r>
            <a:r>
              <a:rPr lang="tr-TR" altLang="tr-TR" sz="4400" b="1" dirty="0" smtClean="0">
                <a:solidFill>
                  <a:srgbClr val="00B0F0"/>
                </a:solidFill>
                <a:latin typeface="+mn-lt"/>
              </a:rPr>
              <a:t>N</a:t>
            </a:r>
            <a:r>
              <a:rPr lang="tr-TR" altLang="tr-TR" sz="4400" b="1" dirty="0" smtClean="0">
                <a:solidFill>
                  <a:srgbClr val="00B050"/>
                </a:solidFill>
                <a:latin typeface="+mn-lt"/>
              </a:rPr>
              <a:t>U</a:t>
            </a:r>
            <a:r>
              <a:rPr lang="tr-TR" altLang="tr-TR" sz="4400" b="1" dirty="0" smtClean="0">
                <a:solidFill>
                  <a:srgbClr val="FF0000"/>
                </a:solidFill>
                <a:latin typeface="+mn-lt"/>
              </a:rPr>
              <a:t>T</a:t>
            </a:r>
            <a:r>
              <a:rPr lang="tr-TR" altLang="tr-TR" sz="4400" b="1" dirty="0" smtClean="0">
                <a:solidFill>
                  <a:srgbClr val="00B050"/>
                </a:solidFill>
                <a:latin typeface="+mn-lt"/>
              </a:rPr>
              <a:t>Rİ</a:t>
            </a:r>
            <a:r>
              <a:rPr lang="tr-TR" altLang="tr-TR" sz="4400" b="1" dirty="0" smtClean="0">
                <a:solidFill>
                  <a:srgbClr val="FFFF00"/>
                </a:solidFill>
                <a:latin typeface="+mn-lt"/>
              </a:rPr>
              <a:t>T</a:t>
            </a:r>
            <a:r>
              <a:rPr lang="tr-TR" altLang="tr-TR" sz="4400" b="1" dirty="0" smtClean="0">
                <a:solidFill>
                  <a:srgbClr val="00B050"/>
                </a:solidFill>
                <a:latin typeface="+mn-lt"/>
              </a:rPr>
              <a:t>İ</a:t>
            </a:r>
            <a:r>
              <a:rPr lang="tr-TR" altLang="tr-TR" sz="4400" b="1" dirty="0" smtClean="0">
                <a:solidFill>
                  <a:srgbClr val="FF0000"/>
                </a:solidFill>
                <a:latin typeface="+mn-lt"/>
              </a:rPr>
              <a:t>O</a:t>
            </a:r>
            <a:r>
              <a:rPr lang="tr-TR" altLang="tr-TR" sz="4400" b="1" dirty="0" smtClean="0">
                <a:solidFill>
                  <a:srgbClr val="00B050"/>
                </a:solidFill>
                <a:latin typeface="+mn-lt"/>
              </a:rPr>
              <a:t>N</a:t>
            </a:r>
            <a:r>
              <a:rPr lang="tr-TR" altLang="tr-TR" sz="4400" b="1" dirty="0" smtClean="0">
                <a:solidFill>
                  <a:srgbClr val="FFFF00"/>
                </a:solidFill>
                <a:latin typeface="+mn-lt"/>
              </a:rPr>
              <a:t>S</a:t>
            </a:r>
            <a:endParaRPr lang="tr-TR" altLang="tr-TR" sz="4400" b="1" dirty="0">
              <a:solidFill>
                <a:srgbClr val="FFFF00"/>
              </a:solidFill>
              <a:latin typeface="+mn-lt"/>
            </a:endParaRPr>
          </a:p>
        </p:txBody>
      </p:sp>
    </p:spTree>
    <p:extLst>
      <p:ext uri="{BB962C8B-B14F-4D97-AF65-F5344CB8AC3E}">
        <p14:creationId xmlns="" xmlns:p14="http://schemas.microsoft.com/office/powerpoint/2010/main" val="15197419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Unvan 1"/>
          <p:cNvSpPr txBox="1">
            <a:spLocks/>
          </p:cNvSpPr>
          <p:nvPr/>
        </p:nvSpPr>
        <p:spPr bwMode="auto">
          <a:xfrm>
            <a:off x="468313" y="188916"/>
            <a:ext cx="8229600" cy="503237"/>
          </a:xfrm>
          <a:prstGeom prst="rect">
            <a:avLst/>
          </a:prstGeom>
          <a:solidFill>
            <a:schemeClr val="accent2">
              <a:lumMod val="20000"/>
              <a:lumOff val="80000"/>
            </a:schemeClr>
          </a:solidFill>
          <a:ln>
            <a:noFill/>
          </a:ln>
        </p:spPr>
        <p:txBody>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spcBef>
                <a:spcPct val="0"/>
              </a:spcBef>
              <a:buFontTx/>
              <a:buNone/>
              <a:defRPr/>
            </a:pPr>
            <a:r>
              <a:rPr lang="tr-TR" altLang="tr-TR" sz="3200" b="1" dirty="0">
                <a:solidFill>
                  <a:srgbClr val="FF0000"/>
                </a:solidFill>
                <a:latin typeface="+mn-lt"/>
              </a:rPr>
              <a:t>Obezite (şişmanlık) nedir?</a:t>
            </a:r>
          </a:p>
        </p:txBody>
      </p:sp>
      <p:sp>
        <p:nvSpPr>
          <p:cNvPr id="7171" name="İçerik Yer Tutucusu 2"/>
          <p:cNvSpPr txBox="1">
            <a:spLocks/>
          </p:cNvSpPr>
          <p:nvPr/>
        </p:nvSpPr>
        <p:spPr bwMode="auto">
          <a:xfrm>
            <a:off x="496891" y="1193803"/>
            <a:ext cx="5659437"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1" hangingPunct="1">
              <a:buFont typeface="Arial" panose="020B0604020202020204" pitchFamily="34" charset="0"/>
              <a:buNone/>
            </a:pPr>
            <a:r>
              <a:rPr lang="tr-TR" altLang="tr-TR" sz="2400" b="1">
                <a:solidFill>
                  <a:srgbClr val="FF0000"/>
                </a:solidFill>
              </a:rPr>
              <a:t>Obezite </a:t>
            </a:r>
            <a:r>
              <a:rPr lang="tr-TR" altLang="tr-TR" sz="2400">
                <a:sym typeface="Wingdings" panose="05000000000000000000" pitchFamily="2" charset="2"/>
              </a:rPr>
              <a:t> Vücutta s</a:t>
            </a:r>
            <a:r>
              <a:rPr lang="tr-TR" altLang="tr-TR" sz="2400"/>
              <a:t>ağlığı bozacak ölçüde 	           anormal ve aşırı yağ birikmesidir</a:t>
            </a:r>
          </a:p>
        </p:txBody>
      </p:sp>
      <p:pic>
        <p:nvPicPr>
          <p:cNvPr id="7172" name="Resim 6"/>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6261103" y="836614"/>
            <a:ext cx="2435225" cy="1536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3" name="Resim 3"/>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1292226" y="4829175"/>
            <a:ext cx="1550988" cy="154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İçerik Yer Tutucusu 2"/>
          <p:cNvSpPr txBox="1">
            <a:spLocks/>
          </p:cNvSpPr>
          <p:nvPr/>
        </p:nvSpPr>
        <p:spPr bwMode="auto">
          <a:xfrm>
            <a:off x="496891" y="3582991"/>
            <a:ext cx="8199437" cy="144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171450" indent="-171450"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1" hangingPunct="1">
              <a:defRPr/>
            </a:pPr>
            <a:r>
              <a:rPr lang="tr-TR" altLang="tr-TR" sz="2400" dirty="0">
                <a:latin typeface="+mn-lt"/>
              </a:rPr>
              <a:t>Yaygın olarak </a:t>
            </a:r>
            <a:r>
              <a:rPr lang="tr-TR" altLang="tr-TR" sz="2400" dirty="0">
                <a:solidFill>
                  <a:srgbClr val="FF0000"/>
                </a:solidFill>
                <a:latin typeface="+mn-lt"/>
              </a:rPr>
              <a:t>Beden Kütle İndeksi (BKİ) </a:t>
            </a:r>
            <a:r>
              <a:rPr lang="tr-TR" altLang="tr-TR" sz="2400" dirty="0">
                <a:latin typeface="+mn-lt"/>
              </a:rPr>
              <a:t>kullanılır</a:t>
            </a:r>
          </a:p>
          <a:p>
            <a:pPr marL="0" indent="0" algn="ctr">
              <a:buNone/>
              <a:defRPr/>
            </a:pPr>
            <a:r>
              <a:rPr lang="tr-TR" altLang="tr-TR" sz="2400" b="1" i="1" dirty="0">
                <a:solidFill>
                  <a:srgbClr val="FF0000"/>
                </a:solidFill>
                <a:latin typeface="+mj-lt"/>
              </a:rPr>
              <a:t>BKİ: </a:t>
            </a:r>
            <a:r>
              <a:rPr lang="tr-TR" altLang="tr-TR" sz="2400" i="1" dirty="0">
                <a:latin typeface="+mj-lt"/>
              </a:rPr>
              <a:t>Bireyin vücut ağırlığının(kg) boy uzunluğunun (m cinsinden) karesine bölünmesi ile (BKİ=kg/m</a:t>
            </a:r>
            <a:r>
              <a:rPr lang="tr-TR" altLang="tr-TR" sz="2400" i="1" baseline="30000" dirty="0">
                <a:latin typeface="+mj-lt"/>
              </a:rPr>
              <a:t>2</a:t>
            </a:r>
            <a:r>
              <a:rPr lang="tr-TR" altLang="tr-TR" sz="2400" i="1" dirty="0">
                <a:latin typeface="+mj-lt"/>
              </a:rPr>
              <a:t>) elde edilen değer</a:t>
            </a:r>
          </a:p>
          <a:p>
            <a:pPr eaLnBrk="1" hangingPunct="1">
              <a:defRPr/>
            </a:pPr>
            <a:endParaRPr lang="tr-TR" altLang="tr-TR" sz="2000" dirty="0">
              <a:latin typeface="+mn-lt"/>
            </a:endParaRPr>
          </a:p>
        </p:txBody>
      </p:sp>
      <p:graphicFrame>
        <p:nvGraphicFramePr>
          <p:cNvPr id="8" name="Tablo 7"/>
          <p:cNvGraphicFramePr>
            <a:graphicFrameLocks noGrp="1"/>
          </p:cNvGraphicFramePr>
          <p:nvPr/>
        </p:nvGraphicFramePr>
        <p:xfrm>
          <a:off x="2843214" y="5116516"/>
          <a:ext cx="4824412" cy="1152526"/>
        </p:xfrm>
        <a:graphic>
          <a:graphicData uri="http://schemas.openxmlformats.org/drawingml/2006/table">
            <a:tbl>
              <a:tblPr firstRow="1" bandRow="1">
                <a:tableStyleId>{5C22544A-7EE6-4342-B048-85BDC9FD1C3A}</a:tableStyleId>
              </a:tblPr>
              <a:tblGrid>
                <a:gridCol w="1728148">
                  <a:extLst>
                    <a:ext uri="{9D8B030D-6E8A-4147-A177-3AD203B41FA5}">
                      <a16:colId xmlns="" xmlns:a16="http://schemas.microsoft.com/office/drawing/2014/main" val="3574313732"/>
                    </a:ext>
                  </a:extLst>
                </a:gridCol>
                <a:gridCol w="3096264">
                  <a:extLst>
                    <a:ext uri="{9D8B030D-6E8A-4147-A177-3AD203B41FA5}">
                      <a16:colId xmlns="" xmlns:a16="http://schemas.microsoft.com/office/drawing/2014/main" val="793444167"/>
                    </a:ext>
                  </a:extLst>
                </a:gridCol>
              </a:tblGrid>
              <a:tr h="576263">
                <a:tc rowSpan="2">
                  <a:txBody>
                    <a:bodyPr/>
                    <a:lstStyle/>
                    <a:p>
                      <a:pPr algn="r"/>
                      <a:r>
                        <a:rPr lang="tr-TR" sz="2400" b="1" dirty="0" smtClean="0">
                          <a:solidFill>
                            <a:srgbClr val="0070C0"/>
                          </a:solidFill>
                        </a:rPr>
                        <a:t>BKİ(kg/m</a:t>
                      </a:r>
                      <a:r>
                        <a:rPr lang="tr-TR" sz="2400" b="1" baseline="30000" dirty="0" smtClean="0">
                          <a:solidFill>
                            <a:srgbClr val="0070C0"/>
                          </a:solidFill>
                        </a:rPr>
                        <a:t>2</a:t>
                      </a:r>
                      <a:r>
                        <a:rPr lang="tr-TR" sz="2400" b="1" dirty="0" smtClean="0">
                          <a:solidFill>
                            <a:srgbClr val="0070C0"/>
                          </a:solidFill>
                        </a:rPr>
                        <a:t>)=</a:t>
                      </a:r>
                      <a:endParaRPr lang="tr-TR" sz="2400" b="1" dirty="0">
                        <a:solidFill>
                          <a:srgbClr val="0070C0"/>
                        </a:solidFill>
                      </a:endParaRPr>
                    </a:p>
                  </a:txBody>
                  <a:tcPr marL="91439" marR="91439" marT="45736" marB="4573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tr-TR" sz="2400" b="1" dirty="0" smtClean="0">
                          <a:solidFill>
                            <a:srgbClr val="0070C0"/>
                          </a:solidFill>
                        </a:rPr>
                        <a:t>Vücut ağırlığı</a:t>
                      </a:r>
                      <a:r>
                        <a:rPr lang="tr-TR" sz="2400" b="1" baseline="0" dirty="0" smtClean="0">
                          <a:solidFill>
                            <a:srgbClr val="0070C0"/>
                          </a:solidFill>
                        </a:rPr>
                        <a:t> (kg)</a:t>
                      </a:r>
                      <a:endParaRPr lang="tr-TR" sz="2400" b="1" dirty="0">
                        <a:solidFill>
                          <a:srgbClr val="0070C0"/>
                        </a:solidFill>
                      </a:endParaRPr>
                    </a:p>
                  </a:txBody>
                  <a:tcPr marL="91439" marR="91439" marT="45736" marB="45736"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298839800"/>
                  </a:ext>
                </a:extLst>
              </a:tr>
              <a:tr h="576263">
                <a:tc vMerge="1">
                  <a:txBody>
                    <a:bodyPr/>
                    <a:lstStyle/>
                    <a:p>
                      <a:endParaRPr lang="tr-TR"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tr-TR" sz="2400" b="1" dirty="0" smtClean="0">
                          <a:solidFill>
                            <a:srgbClr val="0070C0"/>
                          </a:solidFill>
                        </a:rPr>
                        <a:t>(Boy uzunluğu </a:t>
                      </a:r>
                      <a:r>
                        <a:rPr lang="tr-TR" sz="2000" b="1" dirty="0" smtClean="0">
                          <a:solidFill>
                            <a:srgbClr val="0070C0"/>
                          </a:solidFill>
                        </a:rPr>
                        <a:t>(</a:t>
                      </a:r>
                      <a:r>
                        <a:rPr lang="tr-TR" sz="2400" b="1" dirty="0" smtClean="0">
                          <a:solidFill>
                            <a:srgbClr val="0070C0"/>
                          </a:solidFill>
                        </a:rPr>
                        <a:t>m</a:t>
                      </a:r>
                      <a:r>
                        <a:rPr lang="tr-TR" sz="2000" b="1" dirty="0" smtClean="0">
                          <a:solidFill>
                            <a:srgbClr val="0070C0"/>
                          </a:solidFill>
                        </a:rPr>
                        <a:t>)</a:t>
                      </a:r>
                      <a:r>
                        <a:rPr lang="tr-TR" sz="2400" b="1" dirty="0" smtClean="0">
                          <a:solidFill>
                            <a:srgbClr val="0070C0"/>
                          </a:solidFill>
                        </a:rPr>
                        <a:t>)</a:t>
                      </a:r>
                      <a:r>
                        <a:rPr lang="tr-TR" sz="2400" b="1" baseline="30000" dirty="0" smtClean="0">
                          <a:solidFill>
                            <a:srgbClr val="0070C0"/>
                          </a:solidFill>
                        </a:rPr>
                        <a:t>2</a:t>
                      </a:r>
                      <a:endParaRPr lang="tr-TR" sz="2400" b="1" baseline="30000" dirty="0">
                        <a:solidFill>
                          <a:srgbClr val="0070C0"/>
                        </a:solidFill>
                      </a:endParaRPr>
                    </a:p>
                  </a:txBody>
                  <a:tcPr marL="91439" marR="91439" marT="45736" marB="45736">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835010920"/>
                  </a:ext>
                </a:extLst>
              </a:tr>
            </a:tbl>
          </a:graphicData>
        </a:graphic>
      </p:graphicFrame>
      <p:sp>
        <p:nvSpPr>
          <p:cNvPr id="9" name="Unvan 1"/>
          <p:cNvSpPr txBox="1">
            <a:spLocks/>
          </p:cNvSpPr>
          <p:nvPr/>
        </p:nvSpPr>
        <p:spPr bwMode="auto">
          <a:xfrm>
            <a:off x="466725" y="2938465"/>
            <a:ext cx="8229600" cy="503237"/>
          </a:xfrm>
          <a:prstGeom prst="rect">
            <a:avLst/>
          </a:prstGeom>
          <a:solidFill>
            <a:schemeClr val="accent2">
              <a:lumMod val="20000"/>
              <a:lumOff val="80000"/>
            </a:schemeClr>
          </a:solidFill>
          <a:ln>
            <a:noFill/>
          </a:ln>
        </p:spPr>
        <p:txBody>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spcBef>
                <a:spcPct val="0"/>
              </a:spcBef>
              <a:buFontTx/>
              <a:buNone/>
              <a:defRPr/>
            </a:pPr>
            <a:r>
              <a:rPr lang="tr-TR" altLang="tr-TR" sz="3200" b="1" dirty="0">
                <a:solidFill>
                  <a:srgbClr val="FF0000"/>
                </a:solidFill>
                <a:latin typeface="+mn-lt"/>
              </a:rPr>
              <a:t>Obezite nasıl belirlenir?</a:t>
            </a:r>
          </a:p>
        </p:txBody>
      </p:sp>
      <p:pic>
        <p:nvPicPr>
          <p:cNvPr id="12" name="Resim 11"/>
          <p:cNvPicPr>
            <a:picLocks noChangeAspect="1"/>
          </p:cNvPicPr>
          <p:nvPr/>
        </p:nvPicPr>
        <p:blipFill rotWithShape="1">
          <a:blip r:embed="rId5" cstate="print">
            <a:extLst>
              <a:ext uri="{28A0092B-C50C-407E-A947-70E740481C1C}">
                <a14:useLocalDpi xmlns="" xmlns:a14="http://schemas.microsoft.com/office/drawing/2010/main" val="0"/>
              </a:ext>
            </a:extLst>
          </a:blip>
          <a:srcRect t="3813" r="3248" b="13788"/>
          <a:stretch/>
        </p:blipFill>
        <p:spPr>
          <a:xfrm>
            <a:off x="3337883" y="6282000"/>
            <a:ext cx="2490460" cy="576000"/>
          </a:xfrm>
          <a:prstGeom prst="rect">
            <a:avLst/>
          </a:prstGeom>
        </p:spPr>
      </p:pic>
    </p:spTree>
    <p:extLst>
      <p:ext uri="{BB962C8B-B14F-4D97-AF65-F5344CB8AC3E}">
        <p14:creationId xmlns="" xmlns:p14="http://schemas.microsoft.com/office/powerpoint/2010/main" val="2257864305"/>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Unvan 1"/>
          <p:cNvSpPr txBox="1">
            <a:spLocks/>
          </p:cNvSpPr>
          <p:nvPr/>
        </p:nvSpPr>
        <p:spPr bwMode="auto">
          <a:xfrm>
            <a:off x="468313" y="188916"/>
            <a:ext cx="8229600" cy="503237"/>
          </a:xfrm>
          <a:prstGeom prst="rect">
            <a:avLst/>
          </a:prstGeom>
          <a:solidFill>
            <a:schemeClr val="accent2">
              <a:lumMod val="20000"/>
              <a:lumOff val="80000"/>
            </a:schemeClr>
          </a:solidFill>
          <a:ln>
            <a:noFill/>
          </a:ln>
        </p:spPr>
        <p:txBody>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spcBef>
                <a:spcPct val="0"/>
              </a:spcBef>
              <a:buFontTx/>
              <a:buNone/>
              <a:defRPr/>
            </a:pPr>
            <a:r>
              <a:rPr lang="tr-TR" altLang="tr-TR" sz="3200" b="1" dirty="0">
                <a:solidFill>
                  <a:srgbClr val="FF0000"/>
                </a:solidFill>
                <a:latin typeface="+mn-lt"/>
              </a:rPr>
              <a:t>BKİ nasıl sınıflandırılır?</a:t>
            </a:r>
          </a:p>
        </p:txBody>
      </p:sp>
      <p:sp>
        <p:nvSpPr>
          <p:cNvPr id="5" name="Dikdörtgen 4"/>
          <p:cNvSpPr/>
          <p:nvPr/>
        </p:nvSpPr>
        <p:spPr>
          <a:xfrm>
            <a:off x="539754" y="4418016"/>
            <a:ext cx="8353425" cy="17875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tr-TR" sz="2400" dirty="0">
                <a:solidFill>
                  <a:schemeClr val="tx1"/>
                </a:solidFill>
              </a:rPr>
              <a:t>Sağlık Bakanlığı’nın internet sitesinden BKİ hesaplanması ve sonuç yorumlaması için:</a:t>
            </a:r>
          </a:p>
          <a:p>
            <a:pPr>
              <a:defRPr/>
            </a:pPr>
            <a:r>
              <a:rPr lang="tr-TR" sz="2400" dirty="0">
                <a:solidFill>
                  <a:srgbClr val="3366FF"/>
                </a:solidFill>
                <a:hlinkClick r:id="rId3"/>
              </a:rPr>
              <a:t>https://hsgm.saglik.gov.tr/tr/beslenmehareket-hesaplamalar/beslenmehareket-yetiskin-beden-kitle-indeksi.html</a:t>
            </a:r>
            <a:endParaRPr lang="tr-TR" sz="2400" dirty="0">
              <a:solidFill>
                <a:srgbClr val="3366FF"/>
              </a:solidFill>
            </a:endParaRPr>
          </a:p>
        </p:txBody>
      </p:sp>
      <p:graphicFrame>
        <p:nvGraphicFramePr>
          <p:cNvPr id="6" name="Tablo 5"/>
          <p:cNvGraphicFramePr>
            <a:graphicFrameLocks noGrp="1"/>
          </p:cNvGraphicFramePr>
          <p:nvPr/>
        </p:nvGraphicFramePr>
        <p:xfrm>
          <a:off x="1042990" y="1014415"/>
          <a:ext cx="7345362" cy="2971802"/>
        </p:xfrm>
        <a:graphic>
          <a:graphicData uri="http://schemas.openxmlformats.org/drawingml/2006/table">
            <a:tbl>
              <a:tblPr/>
              <a:tblGrid>
                <a:gridCol w="3673475">
                  <a:extLst>
                    <a:ext uri="{9D8B030D-6E8A-4147-A177-3AD203B41FA5}">
                      <a16:colId xmlns="" xmlns:a16="http://schemas.microsoft.com/office/drawing/2014/main" val="1946569335"/>
                    </a:ext>
                  </a:extLst>
                </a:gridCol>
                <a:gridCol w="3671887">
                  <a:extLst>
                    <a:ext uri="{9D8B030D-6E8A-4147-A177-3AD203B41FA5}">
                      <a16:colId xmlns="" xmlns:a16="http://schemas.microsoft.com/office/drawing/2014/main" val="1079431455"/>
                    </a:ext>
                  </a:extLst>
                </a:gridCol>
              </a:tblGrid>
              <a:tr h="936645">
                <a:tc gridSpan="2">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ct val="0"/>
                        </a:spcBef>
                        <a:spcAft>
                          <a:spcPct val="0"/>
                        </a:spcAft>
                        <a:buClrTx/>
                        <a:buSzTx/>
                        <a:buFontTx/>
                        <a:buNone/>
                        <a:tabLst/>
                      </a:pPr>
                      <a:r>
                        <a:rPr kumimoji="0" lang="tr-TR" altLang="tr-TR" sz="3200" b="1" i="0" u="none" strike="noStrike" cap="none" normalizeH="0" baseline="0" dirty="0" smtClean="0">
                          <a:ln>
                            <a:noFill/>
                          </a:ln>
                          <a:solidFill>
                            <a:srgbClr val="3366FF"/>
                          </a:solidFill>
                          <a:effectLst/>
                          <a:latin typeface="Calibri" panose="020F0502020204030204" pitchFamily="34" charset="0"/>
                        </a:rPr>
                        <a:t>Yetişkin Bireylerde BKİ Değerlendirmesi</a:t>
                      </a:r>
                      <a:endParaRPr kumimoji="0" lang="tr-TR" altLang="tr-TR" sz="3200" b="1" i="0" u="none" strike="noStrike" cap="none" normalizeH="0" baseline="0" dirty="0" smtClean="0">
                        <a:ln>
                          <a:noFill/>
                        </a:ln>
                        <a:solidFill>
                          <a:srgbClr val="33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a:noFill/>
                    </a:lnL>
                    <a:lnR>
                      <a:noFill/>
                    </a:lnR>
                    <a:lnT>
                      <a:noFill/>
                    </a:lnT>
                    <a:lnB w="2540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lang="tr-TR"/>
                    </a:p>
                  </a:txBody>
                  <a:tcPr/>
                </a:tc>
                <a:extLst>
                  <a:ext uri="{0D108BD9-81ED-4DB2-BD59-A6C34878D82A}">
                    <a16:rowId xmlns="" xmlns:a16="http://schemas.microsoft.com/office/drawing/2014/main" val="4173148621"/>
                  </a:ext>
                </a:extLst>
              </a:tr>
              <a:tr h="420633">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ct val="0"/>
                        </a:spcBef>
                        <a:spcAft>
                          <a:spcPct val="0"/>
                        </a:spcAft>
                        <a:buClrTx/>
                        <a:buSzTx/>
                        <a:buFontTx/>
                        <a:buNone/>
                        <a:tabLst/>
                      </a:pPr>
                      <a:r>
                        <a:rPr kumimoji="0" lang="tr-TR" altLang="tr-TR" sz="2400" b="1" i="0" u="none" strike="noStrike" cap="none" normalizeH="0" baseline="0" dirty="0" smtClean="0">
                          <a:ln>
                            <a:noFill/>
                          </a:ln>
                          <a:solidFill>
                            <a:srgbClr val="3366FF"/>
                          </a:solidFill>
                          <a:effectLst/>
                          <a:latin typeface="Calibri" panose="020F0502020204030204" pitchFamily="34" charset="0"/>
                        </a:rPr>
                        <a:t>Sınıflandırma</a:t>
                      </a:r>
                      <a:endParaRPr kumimoji="0" lang="tr-TR" altLang="tr-TR" sz="2400" b="1" i="0" u="none" strike="noStrike" cap="none" normalizeH="0" baseline="0" dirty="0" smtClean="0">
                        <a:ln>
                          <a:noFill/>
                        </a:ln>
                        <a:solidFill>
                          <a:srgbClr val="33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ct val="0"/>
                        </a:spcBef>
                        <a:spcAft>
                          <a:spcPct val="0"/>
                        </a:spcAft>
                        <a:buClrTx/>
                        <a:buSzTx/>
                        <a:buFontTx/>
                        <a:buNone/>
                        <a:tabLst/>
                      </a:pPr>
                      <a:r>
                        <a:rPr kumimoji="0" lang="tr-TR" altLang="tr-TR" sz="2400" b="1" i="0" u="none" strike="noStrike" cap="none" normalizeH="0" baseline="0" dirty="0" smtClean="0">
                          <a:ln>
                            <a:noFill/>
                          </a:ln>
                          <a:solidFill>
                            <a:srgbClr val="3366FF"/>
                          </a:solidFill>
                          <a:effectLst/>
                          <a:latin typeface="Calibri" panose="020F0502020204030204" pitchFamily="34" charset="0"/>
                        </a:rPr>
                        <a:t>BKİ (kg/m</a:t>
                      </a:r>
                      <a:r>
                        <a:rPr kumimoji="0" lang="tr-TR" altLang="tr-TR" sz="2400" b="1" i="0" u="none" strike="noStrike" cap="none" normalizeH="0" baseline="30000" dirty="0" smtClean="0">
                          <a:ln>
                            <a:noFill/>
                          </a:ln>
                          <a:solidFill>
                            <a:srgbClr val="3366FF"/>
                          </a:solidFill>
                          <a:effectLst/>
                          <a:latin typeface="Calibri" panose="020F0502020204030204" pitchFamily="34" charset="0"/>
                        </a:rPr>
                        <a:t>2</a:t>
                      </a:r>
                      <a:r>
                        <a:rPr kumimoji="0" lang="tr-TR" altLang="tr-TR" sz="2400" b="1" i="0" u="none" strike="noStrike" cap="none" normalizeH="0" baseline="0" dirty="0" smtClean="0">
                          <a:ln>
                            <a:noFill/>
                          </a:ln>
                          <a:solidFill>
                            <a:srgbClr val="3366FF"/>
                          </a:solidFill>
                          <a:effectLst/>
                          <a:latin typeface="Calibri" panose="020F0502020204030204" pitchFamily="34" charset="0"/>
                        </a:rPr>
                        <a:t>)</a:t>
                      </a:r>
                      <a:endParaRPr kumimoji="0" lang="tr-TR" altLang="tr-TR" sz="2400" b="1" i="0" u="none" strike="noStrike" cap="none" normalizeH="0" baseline="0" dirty="0" smtClean="0">
                        <a:ln>
                          <a:noFill/>
                        </a:ln>
                        <a:solidFill>
                          <a:srgbClr val="33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extLst>
                  <a:ext uri="{0D108BD9-81ED-4DB2-BD59-A6C34878D82A}">
                    <a16:rowId xmlns="" xmlns:a16="http://schemas.microsoft.com/office/drawing/2014/main" val="1021508493"/>
                  </a:ext>
                </a:extLst>
              </a:tr>
              <a:tr h="412759">
                <a:tc>
                  <a:txBody>
                    <a:bodyPr/>
                    <a:lstStyle>
                      <a:lvl1pPr marL="111125"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111125" marR="0" lvl="0" indent="0" algn="just" defTabSz="685800" rtl="0" eaLnBrk="1" fontAlgn="base" latinLnBrk="0" hangingPunct="1">
                        <a:lnSpc>
                          <a:spcPct val="115000"/>
                        </a:lnSpc>
                        <a:spcBef>
                          <a:spcPct val="0"/>
                        </a:spcBef>
                        <a:spcAft>
                          <a:spcPct val="0"/>
                        </a:spcAft>
                        <a:buClrTx/>
                        <a:buSzTx/>
                        <a:buFontTx/>
                        <a:buNone/>
                        <a:tabLst/>
                      </a:pPr>
                      <a:r>
                        <a:rPr kumimoji="0" lang="tr-TR" altLang="tr-TR" sz="2000" b="0" i="0" u="none" strike="noStrike" cap="none" normalizeH="0" baseline="0" smtClean="0">
                          <a:ln>
                            <a:noFill/>
                          </a:ln>
                          <a:solidFill>
                            <a:schemeClr val="tx1"/>
                          </a:solidFill>
                          <a:effectLst/>
                          <a:latin typeface="Calibri" panose="020F0502020204030204" pitchFamily="34" charset="0"/>
                        </a:rPr>
                        <a:t>Zayıf (düşük ağırlıklı)</a:t>
                      </a:r>
                      <a:endParaRPr kumimoji="0" lang="tr-TR" altLang="tr-TR" sz="2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marL="115888"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115888" marR="0" lvl="0" indent="0" algn="ctr" defTabSz="685800" rtl="0" eaLnBrk="1" fontAlgn="base" latinLnBrk="0" hangingPunct="1">
                        <a:lnSpc>
                          <a:spcPct val="115000"/>
                        </a:lnSpc>
                        <a:spcBef>
                          <a:spcPct val="0"/>
                        </a:spcBef>
                        <a:spcAft>
                          <a:spcPct val="0"/>
                        </a:spcAft>
                        <a:buClrTx/>
                        <a:buSzTx/>
                        <a:buFontTx/>
                        <a:buNone/>
                        <a:tabLst/>
                      </a:pPr>
                      <a:r>
                        <a:rPr kumimoji="0" lang="tr-TR" altLang="tr-TR" sz="2000" b="0" i="0" u="none" strike="noStrike" cap="none" normalizeH="0" baseline="0" smtClean="0">
                          <a:ln>
                            <a:noFill/>
                          </a:ln>
                          <a:solidFill>
                            <a:schemeClr val="tx1"/>
                          </a:solidFill>
                          <a:effectLst/>
                          <a:latin typeface="Calibri" panose="020F0502020204030204" pitchFamily="34" charset="0"/>
                        </a:rPr>
                        <a:t>&lt; 18.50</a:t>
                      </a:r>
                      <a:endParaRPr kumimoji="0" lang="tr-TR" altLang="tr-TR" sz="2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709068910"/>
                  </a:ext>
                </a:extLst>
              </a:tr>
              <a:tr h="412759">
                <a:tc>
                  <a:txBody>
                    <a:bodyPr/>
                    <a:lstStyle>
                      <a:lvl1pPr marL="111125"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111125" marR="0" lvl="0" indent="0" algn="just" defTabSz="685800" rtl="0" eaLnBrk="1" fontAlgn="base" latinLnBrk="0" hangingPunct="1">
                        <a:lnSpc>
                          <a:spcPct val="115000"/>
                        </a:lnSpc>
                        <a:spcBef>
                          <a:spcPct val="0"/>
                        </a:spcBef>
                        <a:spcAft>
                          <a:spcPct val="0"/>
                        </a:spcAft>
                        <a:buClrTx/>
                        <a:buSzTx/>
                        <a:buFontTx/>
                        <a:buNone/>
                        <a:tabLst/>
                      </a:pPr>
                      <a:r>
                        <a:rPr kumimoji="0" lang="tr-TR" altLang="tr-TR" sz="2000" b="0" i="0" u="none" strike="noStrike" cap="none" normalizeH="0" baseline="0" smtClean="0">
                          <a:ln>
                            <a:noFill/>
                          </a:ln>
                          <a:solidFill>
                            <a:schemeClr val="tx1"/>
                          </a:solidFill>
                          <a:effectLst/>
                          <a:latin typeface="Calibri" panose="020F0502020204030204" pitchFamily="34" charset="0"/>
                        </a:rPr>
                        <a:t>Normal</a:t>
                      </a:r>
                      <a:endParaRPr kumimoji="0" lang="tr-TR" altLang="tr-TR" sz="2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c>
                  <a:txBody>
                    <a:bodyPr/>
                    <a:lstStyle>
                      <a:lvl1pPr marL="115888"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115888" marR="0" lvl="0" indent="0" algn="ctr" defTabSz="685800" rtl="0" eaLnBrk="1" fontAlgn="base" latinLnBrk="0" hangingPunct="1">
                        <a:lnSpc>
                          <a:spcPct val="115000"/>
                        </a:lnSpc>
                        <a:spcBef>
                          <a:spcPct val="0"/>
                        </a:spcBef>
                        <a:spcAft>
                          <a:spcPct val="0"/>
                        </a:spcAft>
                        <a:buClrTx/>
                        <a:buSzTx/>
                        <a:buFontTx/>
                        <a:buNone/>
                        <a:tabLst/>
                      </a:pPr>
                      <a:r>
                        <a:rPr kumimoji="0" lang="tr-TR" altLang="tr-TR" sz="2000" b="0" i="0" u="none" strike="noStrike" cap="none" normalizeH="0" baseline="0" smtClean="0">
                          <a:ln>
                            <a:noFill/>
                          </a:ln>
                          <a:solidFill>
                            <a:schemeClr val="tx1"/>
                          </a:solidFill>
                          <a:effectLst/>
                          <a:latin typeface="Calibri" panose="020F0502020204030204" pitchFamily="34" charset="0"/>
                        </a:rPr>
                        <a:t>18.50 – 24.99</a:t>
                      </a:r>
                      <a:endParaRPr kumimoji="0" lang="tr-TR" altLang="tr-TR" sz="2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extLst>
                  <a:ext uri="{0D108BD9-81ED-4DB2-BD59-A6C34878D82A}">
                    <a16:rowId xmlns="" xmlns:a16="http://schemas.microsoft.com/office/drawing/2014/main" val="752423370"/>
                  </a:ext>
                </a:extLst>
              </a:tr>
              <a:tr h="376247">
                <a:tc>
                  <a:txBody>
                    <a:bodyPr/>
                    <a:lstStyle>
                      <a:lvl1pPr marL="111125"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111125" marR="0" lvl="0" indent="0" algn="just" defTabSz="685800" rtl="0" eaLnBrk="1" fontAlgn="base" latinLnBrk="0" hangingPunct="1">
                        <a:lnSpc>
                          <a:spcPct val="115000"/>
                        </a:lnSpc>
                        <a:spcBef>
                          <a:spcPct val="0"/>
                        </a:spcBef>
                        <a:spcAft>
                          <a:spcPct val="0"/>
                        </a:spcAft>
                        <a:buClrTx/>
                        <a:buSzTx/>
                        <a:buFontTx/>
                        <a:buNone/>
                        <a:tabLst/>
                      </a:pPr>
                      <a:r>
                        <a:rPr kumimoji="0" lang="tr-TR" altLang="tr-TR" sz="2000" b="0" i="0" u="none" strike="noStrike" cap="none" normalizeH="0" baseline="0" smtClean="0">
                          <a:ln>
                            <a:noFill/>
                          </a:ln>
                          <a:solidFill>
                            <a:schemeClr val="tx1"/>
                          </a:solidFill>
                          <a:effectLst/>
                          <a:latin typeface="Calibri" panose="020F0502020204030204" pitchFamily="34" charset="0"/>
                        </a:rPr>
                        <a:t>Hafif şişman, fazla kilolu, toplu</a:t>
                      </a:r>
                      <a:endParaRPr kumimoji="0" lang="tr-TR" altLang="tr-TR" sz="2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marL="115888"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115888" marR="0" lvl="0" indent="0" algn="ctr" defTabSz="685800" rtl="0" eaLnBrk="1" fontAlgn="base" latinLnBrk="0" hangingPunct="1">
                        <a:lnSpc>
                          <a:spcPct val="115000"/>
                        </a:lnSpc>
                        <a:spcBef>
                          <a:spcPct val="0"/>
                        </a:spcBef>
                        <a:spcAft>
                          <a:spcPct val="0"/>
                        </a:spcAft>
                        <a:buClrTx/>
                        <a:buSzTx/>
                        <a:buFontTx/>
                        <a:buNone/>
                        <a:tabLst/>
                      </a:pPr>
                      <a:r>
                        <a:rPr kumimoji="0" lang="tr-TR" altLang="tr-TR" sz="2000" b="0" i="0" u="none" strike="noStrike" cap="none" normalizeH="0" baseline="0" smtClean="0">
                          <a:ln>
                            <a:noFill/>
                          </a:ln>
                          <a:solidFill>
                            <a:schemeClr val="tx1"/>
                          </a:solidFill>
                          <a:effectLst/>
                          <a:latin typeface="Calibri" panose="020F0502020204030204" pitchFamily="34" charset="0"/>
                        </a:rPr>
                        <a:t>25.00 – 29.99</a:t>
                      </a:r>
                      <a:endParaRPr kumimoji="0" lang="tr-TR" altLang="tr-TR" sz="2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242573012"/>
                  </a:ext>
                </a:extLst>
              </a:tr>
              <a:tr h="412759">
                <a:tc>
                  <a:txBody>
                    <a:bodyPr/>
                    <a:lstStyle>
                      <a:lvl1pPr marL="111125"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111125" marR="0" lvl="0" indent="0" algn="just" defTabSz="685800" rtl="0" eaLnBrk="1" fontAlgn="base" latinLnBrk="0" hangingPunct="1">
                        <a:lnSpc>
                          <a:spcPct val="115000"/>
                        </a:lnSpc>
                        <a:spcBef>
                          <a:spcPct val="0"/>
                        </a:spcBef>
                        <a:spcAft>
                          <a:spcPct val="0"/>
                        </a:spcAft>
                        <a:buClrTx/>
                        <a:buSzTx/>
                        <a:buFontTx/>
                        <a:buNone/>
                        <a:tabLst/>
                      </a:pPr>
                      <a:r>
                        <a:rPr kumimoji="0" lang="tr-TR" altLang="tr-TR" sz="2000" b="0" i="0" u="none" strike="noStrike" cap="none" normalizeH="0" baseline="0" dirty="0" smtClean="0">
                          <a:ln>
                            <a:noFill/>
                          </a:ln>
                          <a:solidFill>
                            <a:schemeClr val="tx1"/>
                          </a:solidFill>
                          <a:effectLst/>
                          <a:latin typeface="Calibri" panose="020F0502020204030204" pitchFamily="34" charset="0"/>
                        </a:rPr>
                        <a:t>Obez</a:t>
                      </a:r>
                      <a:endParaRPr kumimoji="0" lang="tr-TR" altLang="tr-TR"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c>
                  <a:txBody>
                    <a:bodyPr/>
                    <a:lstStyle>
                      <a:lvl1pPr marL="115888"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115888" marR="0" lvl="0" indent="0" algn="ctr" defTabSz="685800" rtl="0" eaLnBrk="1" fontAlgn="base" latinLnBrk="0" hangingPunct="1">
                        <a:lnSpc>
                          <a:spcPct val="115000"/>
                        </a:lnSpc>
                        <a:spcBef>
                          <a:spcPct val="0"/>
                        </a:spcBef>
                        <a:spcAft>
                          <a:spcPct val="0"/>
                        </a:spcAft>
                        <a:buClrTx/>
                        <a:buSzTx/>
                        <a:buFontTx/>
                        <a:buNone/>
                        <a:tabLst/>
                      </a:pPr>
                      <a:r>
                        <a:rPr kumimoji="0" lang="tr-TR" altLang="tr-TR" sz="2000" b="0" i="0" u="none" strike="noStrike" cap="none" normalizeH="0" baseline="0" dirty="0" smtClean="0">
                          <a:ln>
                            <a:noFill/>
                          </a:ln>
                          <a:solidFill>
                            <a:schemeClr val="tx1"/>
                          </a:solidFill>
                          <a:effectLst/>
                          <a:latin typeface="Calibri" panose="020F0502020204030204" pitchFamily="34" charset="0"/>
                        </a:rPr>
                        <a:t>≥ 30.00</a:t>
                      </a:r>
                      <a:endParaRPr kumimoji="0" lang="tr-TR" altLang="tr-TR"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extLst>
                  <a:ext uri="{0D108BD9-81ED-4DB2-BD59-A6C34878D82A}">
                    <a16:rowId xmlns="" xmlns:a16="http://schemas.microsoft.com/office/drawing/2014/main" val="1031178430"/>
                  </a:ext>
                </a:extLst>
              </a:tr>
            </a:tbl>
          </a:graphicData>
        </a:graphic>
      </p:graphicFrame>
      <p:pic>
        <p:nvPicPr>
          <p:cNvPr id="8" name="Resim 7"/>
          <p:cNvPicPr>
            <a:picLocks noChangeAspect="1"/>
          </p:cNvPicPr>
          <p:nvPr/>
        </p:nvPicPr>
        <p:blipFill rotWithShape="1">
          <a:blip r:embed="rId4" cstate="print">
            <a:extLst>
              <a:ext uri="{28A0092B-C50C-407E-A947-70E740481C1C}">
                <a14:useLocalDpi xmlns="" xmlns:a14="http://schemas.microsoft.com/office/drawing/2010/main" val="0"/>
              </a:ext>
            </a:extLst>
          </a:blip>
          <a:srcRect t="3813" r="3248" b="13788"/>
          <a:stretch/>
        </p:blipFill>
        <p:spPr>
          <a:xfrm>
            <a:off x="3337883" y="6282000"/>
            <a:ext cx="2490460" cy="576000"/>
          </a:xfrm>
          <a:prstGeom prst="rect">
            <a:avLst/>
          </a:prstGeom>
        </p:spPr>
      </p:pic>
    </p:spTree>
    <p:extLst>
      <p:ext uri="{BB962C8B-B14F-4D97-AF65-F5344CB8AC3E}">
        <p14:creationId xmlns="" xmlns:p14="http://schemas.microsoft.com/office/powerpoint/2010/main" val="81464965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2"/>
          <p:cNvSpPr>
            <a:spLocks noGrp="1"/>
          </p:cNvSpPr>
          <p:nvPr>
            <p:ph type="body" idx="4294967295"/>
          </p:nvPr>
        </p:nvSpPr>
        <p:spPr>
          <a:xfrm>
            <a:off x="468313" y="863600"/>
            <a:ext cx="7056438" cy="5795963"/>
          </a:xfrm>
        </p:spPr>
        <p:txBody>
          <a:bodyPr vert="horz" lIns="90000" tIns="46800" rIns="90000" bIns="46800" rtlCol="0">
            <a:normAutofit/>
          </a:bodyPr>
          <a:lstStyle/>
          <a:p>
            <a:pPr marL="334954" indent="-334954" defTabSz="449251">
              <a:spcBef>
                <a:spcPts val="600"/>
              </a:spcBef>
              <a:buClr>
                <a:schemeClr val="accent2"/>
              </a:buClr>
              <a:buSzPct val="75000"/>
              <a:buFont typeface="Wingdings" panose="05000000000000000000" pitchFamily="2" charset="2"/>
              <a:buChar char="n"/>
              <a:tabLst>
                <a:tab pos="334954" algn="l"/>
                <a:tab pos="439728" algn="l"/>
                <a:tab pos="888978" algn="l"/>
                <a:tab pos="1338229" algn="l"/>
                <a:tab pos="1787481" algn="l"/>
                <a:tab pos="2236732" algn="l"/>
                <a:tab pos="2685984" algn="l"/>
                <a:tab pos="3135235" algn="l"/>
                <a:tab pos="3584485" algn="l"/>
                <a:tab pos="4033738" algn="l"/>
                <a:tab pos="4482988" algn="l"/>
                <a:tab pos="4932239" algn="l"/>
                <a:tab pos="5381491" algn="l"/>
                <a:tab pos="5830742" algn="l"/>
                <a:tab pos="6279994" algn="l"/>
                <a:tab pos="6729245" algn="l"/>
                <a:tab pos="7178495" algn="l"/>
                <a:tab pos="7627748" algn="l"/>
                <a:tab pos="8076998" algn="l"/>
                <a:tab pos="8526250" algn="l"/>
                <a:tab pos="8975501" algn="l"/>
              </a:tabLst>
            </a:pPr>
            <a:r>
              <a:rPr lang="tr-TR" altLang="tr-TR" sz="2400" dirty="0"/>
              <a:t>Yaş </a:t>
            </a:r>
          </a:p>
          <a:p>
            <a:pPr marL="334954" indent="-334954" defTabSz="449251">
              <a:spcBef>
                <a:spcPts val="600"/>
              </a:spcBef>
              <a:buClr>
                <a:schemeClr val="accent2"/>
              </a:buClr>
              <a:buSzPct val="75000"/>
              <a:buFont typeface="Wingdings" panose="05000000000000000000" pitchFamily="2" charset="2"/>
              <a:buChar char="n"/>
              <a:tabLst>
                <a:tab pos="334954" algn="l"/>
                <a:tab pos="439728" algn="l"/>
                <a:tab pos="888978" algn="l"/>
                <a:tab pos="1338229" algn="l"/>
                <a:tab pos="1787481" algn="l"/>
                <a:tab pos="2236732" algn="l"/>
                <a:tab pos="2685984" algn="l"/>
                <a:tab pos="3135235" algn="l"/>
                <a:tab pos="3584485" algn="l"/>
                <a:tab pos="4033738" algn="l"/>
                <a:tab pos="4482988" algn="l"/>
                <a:tab pos="4932239" algn="l"/>
                <a:tab pos="5381491" algn="l"/>
                <a:tab pos="5830742" algn="l"/>
                <a:tab pos="6279994" algn="l"/>
                <a:tab pos="6729245" algn="l"/>
                <a:tab pos="7178495" algn="l"/>
                <a:tab pos="7627748" algn="l"/>
                <a:tab pos="8076998" algn="l"/>
                <a:tab pos="8526250" algn="l"/>
                <a:tab pos="8975501" algn="l"/>
              </a:tabLst>
            </a:pPr>
            <a:r>
              <a:rPr lang="tr-TR" altLang="tr-TR" sz="2400" dirty="0"/>
              <a:t>Cinsiyet </a:t>
            </a:r>
          </a:p>
          <a:p>
            <a:pPr marL="334954" indent="-334954" defTabSz="449251">
              <a:spcBef>
                <a:spcPts val="600"/>
              </a:spcBef>
              <a:buClr>
                <a:schemeClr val="accent2"/>
              </a:buClr>
              <a:buSzPct val="75000"/>
              <a:buFont typeface="Wingdings" panose="05000000000000000000" pitchFamily="2" charset="2"/>
              <a:buChar char="n"/>
              <a:tabLst>
                <a:tab pos="334954" algn="l"/>
                <a:tab pos="439728" algn="l"/>
                <a:tab pos="888978" algn="l"/>
                <a:tab pos="1338229" algn="l"/>
                <a:tab pos="1787481" algn="l"/>
                <a:tab pos="2236732" algn="l"/>
                <a:tab pos="2685984" algn="l"/>
                <a:tab pos="3135235" algn="l"/>
                <a:tab pos="3584485" algn="l"/>
                <a:tab pos="4033738" algn="l"/>
                <a:tab pos="4482988" algn="l"/>
                <a:tab pos="4932239" algn="l"/>
                <a:tab pos="5381491" algn="l"/>
                <a:tab pos="5830742" algn="l"/>
                <a:tab pos="6279994" algn="l"/>
                <a:tab pos="6729245" algn="l"/>
                <a:tab pos="7178495" algn="l"/>
                <a:tab pos="7627748" algn="l"/>
                <a:tab pos="8076998" algn="l"/>
                <a:tab pos="8526250" algn="l"/>
                <a:tab pos="8975501" algn="l"/>
              </a:tabLst>
            </a:pPr>
            <a:r>
              <a:rPr lang="tr-TR" altLang="tr-TR" sz="2400" dirty="0"/>
              <a:t>Genetik yatkınlık</a:t>
            </a:r>
          </a:p>
          <a:p>
            <a:pPr marL="334954" indent="-334954" defTabSz="449251">
              <a:spcBef>
                <a:spcPts val="600"/>
              </a:spcBef>
              <a:buClr>
                <a:schemeClr val="accent1"/>
              </a:buClr>
              <a:buSzPct val="75000"/>
              <a:buFont typeface="Wingdings" panose="05000000000000000000" pitchFamily="2" charset="2"/>
              <a:buChar char="n"/>
              <a:tabLst>
                <a:tab pos="334954" algn="l"/>
                <a:tab pos="439728" algn="l"/>
                <a:tab pos="888978" algn="l"/>
                <a:tab pos="1338229" algn="l"/>
                <a:tab pos="1787481" algn="l"/>
                <a:tab pos="2236732" algn="l"/>
                <a:tab pos="2685984" algn="l"/>
                <a:tab pos="3135235" algn="l"/>
                <a:tab pos="3584485" algn="l"/>
                <a:tab pos="4033738" algn="l"/>
                <a:tab pos="4482988" algn="l"/>
                <a:tab pos="4932239" algn="l"/>
                <a:tab pos="5381491" algn="l"/>
                <a:tab pos="5830742" algn="l"/>
                <a:tab pos="6279994" algn="l"/>
                <a:tab pos="6729245" algn="l"/>
                <a:tab pos="7178495" algn="l"/>
                <a:tab pos="7627748" algn="l"/>
                <a:tab pos="8076998" algn="l"/>
                <a:tab pos="8526250" algn="l"/>
                <a:tab pos="8975501" algn="l"/>
              </a:tabLst>
            </a:pPr>
            <a:r>
              <a:rPr lang="tr-TR" altLang="tr-TR" sz="2400" dirty="0"/>
              <a:t>Aşırı ve yanlış beslenme alışkanlıkları</a:t>
            </a:r>
            <a:endParaRPr lang="tr-TR" altLang="tr-TR" sz="1400" i="1" dirty="0">
              <a:solidFill>
                <a:srgbClr val="FF0000"/>
              </a:solidFill>
            </a:endParaRPr>
          </a:p>
          <a:p>
            <a:pPr marL="334954" indent="-334954" defTabSz="449251">
              <a:spcBef>
                <a:spcPts val="600"/>
              </a:spcBef>
              <a:buClr>
                <a:schemeClr val="accent1"/>
              </a:buClr>
              <a:buSzPct val="75000"/>
              <a:buFont typeface="Wingdings" panose="05000000000000000000" pitchFamily="2" charset="2"/>
              <a:buChar char="n"/>
              <a:tabLst>
                <a:tab pos="334954" algn="l"/>
                <a:tab pos="439728" algn="l"/>
                <a:tab pos="888978" algn="l"/>
                <a:tab pos="1338229" algn="l"/>
                <a:tab pos="1787481" algn="l"/>
                <a:tab pos="2236732" algn="l"/>
                <a:tab pos="2685984" algn="l"/>
                <a:tab pos="3135235" algn="l"/>
                <a:tab pos="3584485" algn="l"/>
                <a:tab pos="4033738" algn="l"/>
                <a:tab pos="4482988" algn="l"/>
                <a:tab pos="4932239" algn="l"/>
                <a:tab pos="5381491" algn="l"/>
                <a:tab pos="5830742" algn="l"/>
                <a:tab pos="6279994" algn="l"/>
                <a:tab pos="6729245" algn="l"/>
                <a:tab pos="7178495" algn="l"/>
                <a:tab pos="7627748" algn="l"/>
                <a:tab pos="8076998" algn="l"/>
                <a:tab pos="8526250" algn="l"/>
                <a:tab pos="8975501" algn="l"/>
              </a:tabLst>
            </a:pPr>
            <a:r>
              <a:rPr lang="tr-TR" altLang="tr-TR" sz="2400" dirty="0"/>
              <a:t>Yetersiz fiziksel aktivite </a:t>
            </a:r>
          </a:p>
          <a:p>
            <a:pPr marL="334954" indent="-334954" defTabSz="449251">
              <a:spcBef>
                <a:spcPts val="600"/>
              </a:spcBef>
              <a:buClr>
                <a:schemeClr val="accent1"/>
              </a:buClr>
              <a:buSzPct val="75000"/>
              <a:buFont typeface="Wingdings" panose="05000000000000000000" pitchFamily="2" charset="2"/>
              <a:buChar char="n"/>
              <a:tabLst>
                <a:tab pos="334954" algn="l"/>
                <a:tab pos="439728" algn="l"/>
                <a:tab pos="888978" algn="l"/>
                <a:tab pos="1338229" algn="l"/>
                <a:tab pos="1787481" algn="l"/>
                <a:tab pos="2236732" algn="l"/>
                <a:tab pos="2685984" algn="l"/>
                <a:tab pos="3135235" algn="l"/>
                <a:tab pos="3584485" algn="l"/>
                <a:tab pos="4033738" algn="l"/>
                <a:tab pos="4482988" algn="l"/>
                <a:tab pos="4932239" algn="l"/>
                <a:tab pos="5381491" algn="l"/>
                <a:tab pos="5830742" algn="l"/>
                <a:tab pos="6279994" algn="l"/>
                <a:tab pos="6729245" algn="l"/>
                <a:tab pos="7178495" algn="l"/>
                <a:tab pos="7627748" algn="l"/>
                <a:tab pos="8076998" algn="l"/>
                <a:tab pos="8526250" algn="l"/>
                <a:tab pos="8975501" algn="l"/>
              </a:tabLst>
            </a:pPr>
            <a:r>
              <a:rPr lang="tr-TR" altLang="tr-TR" sz="2400" dirty="0"/>
              <a:t>Sık aralıklarla çok düşük enerjili diyetler uygulama</a:t>
            </a:r>
          </a:p>
          <a:p>
            <a:pPr marL="334954" indent="-334954" defTabSz="449251">
              <a:spcBef>
                <a:spcPts val="600"/>
              </a:spcBef>
              <a:buClr>
                <a:schemeClr val="accent1"/>
              </a:buClr>
              <a:buSzPct val="75000"/>
              <a:buFont typeface="Wingdings" panose="05000000000000000000" pitchFamily="2" charset="2"/>
              <a:buChar char="n"/>
              <a:tabLst>
                <a:tab pos="334954" algn="l"/>
                <a:tab pos="439728" algn="l"/>
                <a:tab pos="888978" algn="l"/>
                <a:tab pos="1338229" algn="l"/>
                <a:tab pos="1787481" algn="l"/>
                <a:tab pos="2236732" algn="l"/>
                <a:tab pos="2685984" algn="l"/>
                <a:tab pos="3135235" algn="l"/>
                <a:tab pos="3584485" algn="l"/>
                <a:tab pos="4033738" algn="l"/>
                <a:tab pos="4482988" algn="l"/>
                <a:tab pos="4932239" algn="l"/>
                <a:tab pos="5381491" algn="l"/>
                <a:tab pos="5830742" algn="l"/>
                <a:tab pos="6279994" algn="l"/>
                <a:tab pos="6729245" algn="l"/>
                <a:tab pos="7178495" algn="l"/>
                <a:tab pos="7627748" algn="l"/>
                <a:tab pos="8076998" algn="l"/>
                <a:tab pos="8526250" algn="l"/>
                <a:tab pos="8975501" algn="l"/>
              </a:tabLst>
            </a:pPr>
            <a:r>
              <a:rPr lang="tr-TR" altLang="tr-TR" sz="2400" dirty="0"/>
              <a:t>Sigara ve alkol kullanma</a:t>
            </a:r>
          </a:p>
          <a:p>
            <a:pPr marL="334954" indent="-334954" defTabSz="449251">
              <a:spcBef>
                <a:spcPts val="600"/>
              </a:spcBef>
              <a:buSzPct val="75000"/>
              <a:buFont typeface="Wingdings" panose="05000000000000000000" pitchFamily="2" charset="2"/>
              <a:buChar char=""/>
              <a:tabLst>
                <a:tab pos="334954" algn="l"/>
                <a:tab pos="439728" algn="l"/>
                <a:tab pos="888978" algn="l"/>
                <a:tab pos="1338229" algn="l"/>
                <a:tab pos="1787481" algn="l"/>
                <a:tab pos="2236732" algn="l"/>
                <a:tab pos="2685984" algn="l"/>
                <a:tab pos="3135235" algn="l"/>
                <a:tab pos="3584485" algn="l"/>
                <a:tab pos="4033738" algn="l"/>
                <a:tab pos="4482988" algn="l"/>
                <a:tab pos="4932239" algn="l"/>
                <a:tab pos="5381491" algn="l"/>
                <a:tab pos="5830742" algn="l"/>
                <a:tab pos="6279994" algn="l"/>
                <a:tab pos="6729245" algn="l"/>
                <a:tab pos="7178495" algn="l"/>
                <a:tab pos="7627748" algn="l"/>
                <a:tab pos="8076998" algn="l"/>
                <a:tab pos="8526250" algn="l"/>
                <a:tab pos="8975501" algn="l"/>
              </a:tabLst>
            </a:pPr>
            <a:r>
              <a:rPr lang="tr-TR" altLang="tr-TR" sz="2400" dirty="0"/>
              <a:t>Eğitim düzeyi </a:t>
            </a:r>
          </a:p>
          <a:p>
            <a:pPr marL="334954" indent="-334954" defTabSz="449251">
              <a:spcBef>
                <a:spcPts val="600"/>
              </a:spcBef>
              <a:buSzPct val="75000"/>
              <a:buFont typeface="Wingdings" panose="05000000000000000000" pitchFamily="2" charset="2"/>
              <a:buChar char=""/>
              <a:tabLst>
                <a:tab pos="334954" algn="l"/>
                <a:tab pos="439728" algn="l"/>
                <a:tab pos="888978" algn="l"/>
                <a:tab pos="1338229" algn="l"/>
                <a:tab pos="1787481" algn="l"/>
                <a:tab pos="2236732" algn="l"/>
                <a:tab pos="2685984" algn="l"/>
                <a:tab pos="3135235" algn="l"/>
                <a:tab pos="3584485" algn="l"/>
                <a:tab pos="4033738" algn="l"/>
                <a:tab pos="4482988" algn="l"/>
                <a:tab pos="4932239" algn="l"/>
                <a:tab pos="5381491" algn="l"/>
                <a:tab pos="5830742" algn="l"/>
                <a:tab pos="6279994" algn="l"/>
                <a:tab pos="6729245" algn="l"/>
                <a:tab pos="7178495" algn="l"/>
                <a:tab pos="7627748" algn="l"/>
                <a:tab pos="8076998" algn="l"/>
                <a:tab pos="8526250" algn="l"/>
                <a:tab pos="8975501" algn="l"/>
              </a:tabLst>
            </a:pPr>
            <a:r>
              <a:rPr lang="tr-TR" altLang="tr-TR" sz="2400" dirty="0"/>
              <a:t>Sosyokültürel durum</a:t>
            </a:r>
            <a:endParaRPr lang="tr-TR" altLang="tr-TR" sz="2400" i="1" dirty="0">
              <a:cs typeface="Arial" panose="020B0604020202020204" pitchFamily="34" charset="0"/>
            </a:endParaRPr>
          </a:p>
          <a:p>
            <a:pPr marL="334954" indent="-334954" defTabSz="449251">
              <a:spcBef>
                <a:spcPts val="600"/>
              </a:spcBef>
              <a:buSzPct val="75000"/>
              <a:buFont typeface="Wingdings" panose="05000000000000000000" pitchFamily="2" charset="2"/>
              <a:buChar char=""/>
              <a:tabLst>
                <a:tab pos="334954" algn="l"/>
                <a:tab pos="439728" algn="l"/>
                <a:tab pos="888978" algn="l"/>
                <a:tab pos="1338229" algn="l"/>
                <a:tab pos="1787481" algn="l"/>
                <a:tab pos="2236732" algn="l"/>
                <a:tab pos="2685984" algn="l"/>
                <a:tab pos="3135235" algn="l"/>
                <a:tab pos="3584485" algn="l"/>
                <a:tab pos="4033738" algn="l"/>
                <a:tab pos="4482988" algn="l"/>
                <a:tab pos="4932239" algn="l"/>
                <a:tab pos="5381491" algn="l"/>
                <a:tab pos="5830742" algn="l"/>
                <a:tab pos="6279994" algn="l"/>
                <a:tab pos="6729245" algn="l"/>
                <a:tab pos="7178495" algn="l"/>
                <a:tab pos="7627748" algn="l"/>
                <a:tab pos="8076998" algn="l"/>
                <a:tab pos="8526250" algn="l"/>
                <a:tab pos="8975501" algn="l"/>
              </a:tabLst>
            </a:pPr>
            <a:r>
              <a:rPr lang="tr-TR" altLang="tr-TR" sz="2400" dirty="0"/>
              <a:t>Gelir durumu </a:t>
            </a:r>
            <a:endParaRPr lang="tr-TR" altLang="tr-TR" sz="1400" b="1" dirty="0">
              <a:solidFill>
                <a:srgbClr val="FF0000"/>
              </a:solidFill>
            </a:endParaRPr>
          </a:p>
          <a:p>
            <a:pPr marL="334954" indent="-334954" defTabSz="449251">
              <a:spcBef>
                <a:spcPts val="600"/>
              </a:spcBef>
              <a:buClr>
                <a:schemeClr val="hlink"/>
              </a:buClr>
              <a:buSzPct val="75000"/>
              <a:buFont typeface="Wingdings" panose="05000000000000000000" pitchFamily="2" charset="2"/>
              <a:buChar char="n"/>
              <a:tabLst>
                <a:tab pos="334954" algn="l"/>
                <a:tab pos="439728" algn="l"/>
                <a:tab pos="888978" algn="l"/>
                <a:tab pos="1338229" algn="l"/>
                <a:tab pos="1787481" algn="l"/>
                <a:tab pos="2236732" algn="l"/>
                <a:tab pos="2685984" algn="l"/>
                <a:tab pos="3135235" algn="l"/>
                <a:tab pos="3584485" algn="l"/>
                <a:tab pos="4033738" algn="l"/>
                <a:tab pos="4482988" algn="l"/>
                <a:tab pos="4932239" algn="l"/>
                <a:tab pos="5381491" algn="l"/>
                <a:tab pos="5830742" algn="l"/>
                <a:tab pos="6279994" algn="l"/>
                <a:tab pos="6729245" algn="l"/>
                <a:tab pos="7178495" algn="l"/>
                <a:tab pos="7627748" algn="l"/>
                <a:tab pos="8076998" algn="l"/>
                <a:tab pos="8526250" algn="l"/>
                <a:tab pos="8975501" algn="l"/>
              </a:tabLst>
            </a:pPr>
            <a:r>
              <a:rPr lang="tr-TR" altLang="tr-TR" sz="2400" dirty="0"/>
              <a:t>Psikolojik problemler</a:t>
            </a:r>
          </a:p>
          <a:p>
            <a:pPr marL="334954" indent="-334954" defTabSz="449251">
              <a:spcBef>
                <a:spcPts val="600"/>
              </a:spcBef>
              <a:buClr>
                <a:schemeClr val="hlink"/>
              </a:buClr>
              <a:buSzPct val="75000"/>
              <a:buFont typeface="Wingdings" panose="05000000000000000000" pitchFamily="2" charset="2"/>
              <a:buChar char="n"/>
              <a:tabLst>
                <a:tab pos="334954" algn="l"/>
                <a:tab pos="439728" algn="l"/>
                <a:tab pos="888978" algn="l"/>
                <a:tab pos="1338229" algn="l"/>
                <a:tab pos="1787481" algn="l"/>
                <a:tab pos="2236732" algn="l"/>
                <a:tab pos="2685984" algn="l"/>
                <a:tab pos="3135235" algn="l"/>
                <a:tab pos="3584485" algn="l"/>
                <a:tab pos="4033738" algn="l"/>
                <a:tab pos="4482988" algn="l"/>
                <a:tab pos="4932239" algn="l"/>
                <a:tab pos="5381491" algn="l"/>
                <a:tab pos="5830742" algn="l"/>
                <a:tab pos="6279994" algn="l"/>
                <a:tab pos="6729245" algn="l"/>
                <a:tab pos="7178495" algn="l"/>
                <a:tab pos="7627748" algn="l"/>
                <a:tab pos="8076998" algn="l"/>
                <a:tab pos="8526250" algn="l"/>
                <a:tab pos="8975501" algn="l"/>
              </a:tabLst>
            </a:pPr>
            <a:r>
              <a:rPr lang="tr-TR" altLang="tr-TR" sz="2400" dirty="0"/>
              <a:t>Kullanılan bazı ilaçlar (antidepresanlar vb.) </a:t>
            </a:r>
          </a:p>
          <a:p>
            <a:pPr marL="334954" indent="-334954" defTabSz="449251">
              <a:spcBef>
                <a:spcPts val="600"/>
              </a:spcBef>
              <a:buClr>
                <a:schemeClr val="hlink"/>
              </a:buClr>
              <a:buSzPct val="75000"/>
              <a:buFont typeface="Wingdings" panose="05000000000000000000" pitchFamily="2" charset="2"/>
              <a:buChar char="n"/>
              <a:tabLst>
                <a:tab pos="334954" algn="l"/>
                <a:tab pos="439728" algn="l"/>
                <a:tab pos="888978" algn="l"/>
                <a:tab pos="1338229" algn="l"/>
                <a:tab pos="1787481" algn="l"/>
                <a:tab pos="2236732" algn="l"/>
                <a:tab pos="2685984" algn="l"/>
                <a:tab pos="3135235" algn="l"/>
                <a:tab pos="3584485" algn="l"/>
                <a:tab pos="4033738" algn="l"/>
                <a:tab pos="4482988" algn="l"/>
                <a:tab pos="4932239" algn="l"/>
                <a:tab pos="5381491" algn="l"/>
                <a:tab pos="5830742" algn="l"/>
                <a:tab pos="6279994" algn="l"/>
                <a:tab pos="6729245" algn="l"/>
                <a:tab pos="7178495" algn="l"/>
                <a:tab pos="7627748" algn="l"/>
                <a:tab pos="8076998" algn="l"/>
                <a:tab pos="8526250" algn="l"/>
                <a:tab pos="8975501" algn="l"/>
              </a:tabLst>
            </a:pPr>
            <a:r>
              <a:rPr lang="tr-TR" altLang="tr-TR" sz="2400" dirty="0"/>
              <a:t>Hormonal ve metabolik etmenler</a:t>
            </a:r>
          </a:p>
          <a:p>
            <a:pPr marL="334954" indent="-334954" defTabSz="449251">
              <a:spcBef>
                <a:spcPts val="600"/>
              </a:spcBef>
              <a:buClr>
                <a:schemeClr val="hlink"/>
              </a:buClr>
              <a:buSzPct val="75000"/>
              <a:buFont typeface="Wingdings" panose="05000000000000000000" pitchFamily="2" charset="2"/>
              <a:buChar char="n"/>
              <a:tabLst>
                <a:tab pos="334954" algn="l"/>
                <a:tab pos="439728" algn="l"/>
                <a:tab pos="888978" algn="l"/>
                <a:tab pos="1338229" algn="l"/>
                <a:tab pos="1787481" algn="l"/>
                <a:tab pos="2236732" algn="l"/>
                <a:tab pos="2685984" algn="l"/>
                <a:tab pos="3135235" algn="l"/>
                <a:tab pos="3584485" algn="l"/>
                <a:tab pos="4033738" algn="l"/>
                <a:tab pos="4482988" algn="l"/>
                <a:tab pos="4932239" algn="l"/>
                <a:tab pos="5381491" algn="l"/>
                <a:tab pos="5830742" algn="l"/>
                <a:tab pos="6279994" algn="l"/>
                <a:tab pos="6729245" algn="l"/>
                <a:tab pos="7178495" algn="l"/>
                <a:tab pos="7627748" algn="l"/>
                <a:tab pos="8076998" algn="l"/>
                <a:tab pos="8526250" algn="l"/>
                <a:tab pos="8975501" algn="l"/>
              </a:tabLst>
            </a:pPr>
            <a:r>
              <a:rPr lang="tr-TR" altLang="tr-TR" sz="2400" dirty="0"/>
              <a:t>Doğum sayısı ve doğumlar arası süre</a:t>
            </a:r>
            <a:endParaRPr lang="tr-TR" altLang="tr-TR" sz="1400" b="1" i="1" dirty="0">
              <a:solidFill>
                <a:srgbClr val="FF0000"/>
              </a:solidFill>
              <a:sym typeface="Wingdings" panose="05000000000000000000" pitchFamily="2" charset="2"/>
            </a:endParaRPr>
          </a:p>
        </p:txBody>
      </p:sp>
      <p:sp>
        <p:nvSpPr>
          <p:cNvPr id="4" name="Unvan 1"/>
          <p:cNvSpPr txBox="1">
            <a:spLocks/>
          </p:cNvSpPr>
          <p:nvPr/>
        </p:nvSpPr>
        <p:spPr bwMode="auto">
          <a:xfrm>
            <a:off x="468313" y="188916"/>
            <a:ext cx="8229600" cy="503237"/>
          </a:xfrm>
          <a:prstGeom prst="rect">
            <a:avLst/>
          </a:prstGeom>
          <a:solidFill>
            <a:schemeClr val="accent2">
              <a:lumMod val="20000"/>
              <a:lumOff val="80000"/>
            </a:schemeClr>
          </a:solidFill>
          <a:ln>
            <a:noFill/>
          </a:ln>
        </p:spPr>
        <p:txBody>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spcBef>
                <a:spcPct val="0"/>
              </a:spcBef>
              <a:buFontTx/>
              <a:buNone/>
              <a:defRPr/>
            </a:pPr>
            <a:r>
              <a:rPr lang="tr-TR" altLang="tr-TR" sz="3200" b="1" dirty="0">
                <a:solidFill>
                  <a:srgbClr val="FF0000"/>
                </a:solidFill>
                <a:latin typeface="+mn-lt"/>
              </a:rPr>
              <a:t>Obezitenin nedenleri</a:t>
            </a:r>
          </a:p>
        </p:txBody>
      </p:sp>
      <p:pic>
        <p:nvPicPr>
          <p:cNvPr id="6" name="Resim 5"/>
          <p:cNvPicPr>
            <a:picLocks noChangeAspect="1"/>
          </p:cNvPicPr>
          <p:nvPr/>
        </p:nvPicPr>
        <p:blipFill rotWithShape="1">
          <a:blip r:embed="rId3" cstate="print">
            <a:extLst>
              <a:ext uri="{28A0092B-C50C-407E-A947-70E740481C1C}">
                <a14:useLocalDpi xmlns="" xmlns:a14="http://schemas.microsoft.com/office/drawing/2010/main" val="0"/>
              </a:ext>
            </a:extLst>
          </a:blip>
          <a:srcRect t="3813" r="3248" b="13788"/>
          <a:stretch/>
        </p:blipFill>
        <p:spPr>
          <a:xfrm>
            <a:off x="6622420" y="6282000"/>
            <a:ext cx="2490460" cy="576000"/>
          </a:xfrm>
          <a:prstGeom prst="rect">
            <a:avLst/>
          </a:prstGeom>
        </p:spPr>
      </p:pic>
    </p:spTree>
    <p:extLst>
      <p:ext uri="{BB962C8B-B14F-4D97-AF65-F5344CB8AC3E}">
        <p14:creationId xmlns="" xmlns:p14="http://schemas.microsoft.com/office/powerpoint/2010/main" val="2449114217"/>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2"/>
          <p:cNvSpPr>
            <a:spLocks noGrp="1"/>
          </p:cNvSpPr>
          <p:nvPr>
            <p:ph type="body" idx="4294967295"/>
          </p:nvPr>
        </p:nvSpPr>
        <p:spPr>
          <a:xfrm>
            <a:off x="468313" y="941389"/>
            <a:ext cx="4267200" cy="5792788"/>
          </a:xfrm>
        </p:spPr>
        <p:txBody>
          <a:bodyPr vert="horz" lIns="90000" tIns="46800" rIns="90000" bIns="46800" rtlCol="0">
            <a:normAutofit/>
          </a:bodyPr>
          <a:lstStyle/>
          <a:p>
            <a:pPr marL="334954" indent="-334954" defTabSz="449251">
              <a:spcBef>
                <a:spcPts val="600"/>
              </a:spcBef>
              <a:buClr>
                <a:schemeClr val="accent2"/>
              </a:buClr>
              <a:buSzPct val="75000"/>
              <a:buFont typeface="Wingdings" panose="05000000000000000000" pitchFamily="2" charset="2"/>
              <a:buChar char="n"/>
              <a:tabLst>
                <a:tab pos="334954" algn="l"/>
                <a:tab pos="439728" algn="l"/>
                <a:tab pos="888978" algn="l"/>
                <a:tab pos="1338229" algn="l"/>
                <a:tab pos="1787481" algn="l"/>
                <a:tab pos="2236732" algn="l"/>
                <a:tab pos="2685984" algn="l"/>
                <a:tab pos="3135235" algn="l"/>
                <a:tab pos="3584485" algn="l"/>
                <a:tab pos="4033738" algn="l"/>
                <a:tab pos="4482988" algn="l"/>
                <a:tab pos="4932239" algn="l"/>
                <a:tab pos="5381491" algn="l"/>
                <a:tab pos="5830742" algn="l"/>
                <a:tab pos="6279994" algn="l"/>
                <a:tab pos="6729245" algn="l"/>
                <a:tab pos="7178495" algn="l"/>
                <a:tab pos="7627748" algn="l"/>
                <a:tab pos="8076998" algn="l"/>
                <a:tab pos="8526250" algn="l"/>
                <a:tab pos="8975501" algn="l"/>
              </a:tabLst>
            </a:pPr>
            <a:r>
              <a:rPr lang="tr-TR" altLang="tr-TR" sz="2400" dirty="0"/>
              <a:t>Tip II diyabet</a:t>
            </a:r>
          </a:p>
          <a:p>
            <a:pPr marL="334954" indent="-334954" defTabSz="449251">
              <a:spcBef>
                <a:spcPts val="600"/>
              </a:spcBef>
              <a:buClr>
                <a:schemeClr val="accent2"/>
              </a:buClr>
              <a:buSzPct val="75000"/>
              <a:buFont typeface="Wingdings" panose="05000000000000000000" pitchFamily="2" charset="2"/>
              <a:buChar char="n"/>
              <a:tabLst>
                <a:tab pos="334954" algn="l"/>
                <a:tab pos="439728" algn="l"/>
                <a:tab pos="888978" algn="l"/>
                <a:tab pos="1338229" algn="l"/>
                <a:tab pos="1787481" algn="l"/>
                <a:tab pos="2236732" algn="l"/>
                <a:tab pos="2685984" algn="l"/>
                <a:tab pos="3135235" algn="l"/>
                <a:tab pos="3584485" algn="l"/>
                <a:tab pos="4033738" algn="l"/>
                <a:tab pos="4482988" algn="l"/>
                <a:tab pos="4932239" algn="l"/>
                <a:tab pos="5381491" algn="l"/>
                <a:tab pos="5830742" algn="l"/>
                <a:tab pos="6279994" algn="l"/>
                <a:tab pos="6729245" algn="l"/>
                <a:tab pos="7178495" algn="l"/>
                <a:tab pos="7627748" algn="l"/>
                <a:tab pos="8076998" algn="l"/>
                <a:tab pos="8526250" algn="l"/>
                <a:tab pos="8975501" algn="l"/>
              </a:tabLst>
            </a:pPr>
            <a:r>
              <a:rPr lang="tr-TR" altLang="tr-TR" sz="2400" dirty="0"/>
              <a:t>İnsülin direnci</a:t>
            </a:r>
          </a:p>
          <a:p>
            <a:pPr marL="334954" indent="-334954" defTabSz="449251">
              <a:spcBef>
                <a:spcPts val="600"/>
              </a:spcBef>
              <a:buClr>
                <a:schemeClr val="accent2"/>
              </a:buClr>
              <a:buSzPct val="75000"/>
              <a:buFont typeface="Wingdings" panose="05000000000000000000" pitchFamily="2" charset="2"/>
              <a:buChar char="n"/>
              <a:tabLst>
                <a:tab pos="334954" algn="l"/>
                <a:tab pos="439728" algn="l"/>
                <a:tab pos="888978" algn="l"/>
                <a:tab pos="1338229" algn="l"/>
                <a:tab pos="1787481" algn="l"/>
                <a:tab pos="2236732" algn="l"/>
                <a:tab pos="2685984" algn="l"/>
                <a:tab pos="3135235" algn="l"/>
                <a:tab pos="3584485" algn="l"/>
                <a:tab pos="4033738" algn="l"/>
                <a:tab pos="4482988" algn="l"/>
                <a:tab pos="4932239" algn="l"/>
                <a:tab pos="5381491" algn="l"/>
                <a:tab pos="5830742" algn="l"/>
                <a:tab pos="6279994" algn="l"/>
                <a:tab pos="6729245" algn="l"/>
                <a:tab pos="7178495" algn="l"/>
                <a:tab pos="7627748" algn="l"/>
                <a:tab pos="8076998" algn="l"/>
                <a:tab pos="8526250" algn="l"/>
                <a:tab pos="8975501" algn="l"/>
              </a:tabLst>
            </a:pPr>
            <a:r>
              <a:rPr lang="tr-TR" altLang="tr-TR" sz="2400" dirty="0"/>
              <a:t>Hipertansiyon </a:t>
            </a:r>
          </a:p>
          <a:p>
            <a:pPr marL="334954" indent="-334954" defTabSz="449251">
              <a:spcBef>
                <a:spcPts val="600"/>
              </a:spcBef>
              <a:buClr>
                <a:schemeClr val="accent2"/>
              </a:buClr>
              <a:buSzPct val="75000"/>
              <a:buFont typeface="Wingdings" panose="05000000000000000000" pitchFamily="2" charset="2"/>
              <a:buChar char="n"/>
              <a:tabLst>
                <a:tab pos="334954" algn="l"/>
                <a:tab pos="439728" algn="l"/>
                <a:tab pos="888978" algn="l"/>
                <a:tab pos="1338229" algn="l"/>
                <a:tab pos="1787481" algn="l"/>
                <a:tab pos="2236732" algn="l"/>
                <a:tab pos="2685984" algn="l"/>
                <a:tab pos="3135235" algn="l"/>
                <a:tab pos="3584485" algn="l"/>
                <a:tab pos="4033738" algn="l"/>
                <a:tab pos="4482988" algn="l"/>
                <a:tab pos="4932239" algn="l"/>
                <a:tab pos="5381491" algn="l"/>
                <a:tab pos="5830742" algn="l"/>
                <a:tab pos="6279994" algn="l"/>
                <a:tab pos="6729245" algn="l"/>
                <a:tab pos="7178495" algn="l"/>
                <a:tab pos="7627748" algn="l"/>
                <a:tab pos="8076998" algn="l"/>
                <a:tab pos="8526250" algn="l"/>
                <a:tab pos="8975501" algn="l"/>
              </a:tabLst>
            </a:pPr>
            <a:r>
              <a:rPr lang="tr-TR" altLang="tr-TR" sz="2400" dirty="0"/>
              <a:t>Koroner arter hastalığı</a:t>
            </a:r>
          </a:p>
          <a:p>
            <a:pPr marL="334954" indent="-334954" defTabSz="449251">
              <a:spcBef>
                <a:spcPts val="600"/>
              </a:spcBef>
              <a:buClr>
                <a:schemeClr val="accent2"/>
              </a:buClr>
              <a:buSzPct val="75000"/>
              <a:buFont typeface="Wingdings" panose="05000000000000000000" pitchFamily="2" charset="2"/>
              <a:buChar char="n"/>
              <a:tabLst>
                <a:tab pos="334954" algn="l"/>
                <a:tab pos="439728" algn="l"/>
                <a:tab pos="888978" algn="l"/>
                <a:tab pos="1338229" algn="l"/>
                <a:tab pos="1787481" algn="l"/>
                <a:tab pos="2236732" algn="l"/>
                <a:tab pos="2685984" algn="l"/>
                <a:tab pos="3135235" algn="l"/>
                <a:tab pos="3584485" algn="l"/>
                <a:tab pos="4033738" algn="l"/>
                <a:tab pos="4482988" algn="l"/>
                <a:tab pos="4932239" algn="l"/>
                <a:tab pos="5381491" algn="l"/>
                <a:tab pos="5830742" algn="l"/>
                <a:tab pos="6279994" algn="l"/>
                <a:tab pos="6729245" algn="l"/>
                <a:tab pos="7178495" algn="l"/>
                <a:tab pos="7627748" algn="l"/>
                <a:tab pos="8076998" algn="l"/>
                <a:tab pos="8526250" algn="l"/>
                <a:tab pos="8975501" algn="l"/>
              </a:tabLst>
            </a:pPr>
            <a:r>
              <a:rPr lang="tr-TR" altLang="tr-TR" sz="2400" dirty="0"/>
              <a:t>Hiperlipidemi</a:t>
            </a:r>
          </a:p>
          <a:p>
            <a:pPr marL="334954" indent="-334954" defTabSz="449251">
              <a:spcBef>
                <a:spcPts val="600"/>
              </a:spcBef>
              <a:buClr>
                <a:schemeClr val="accent2"/>
              </a:buClr>
              <a:buSzPct val="75000"/>
              <a:buFont typeface="Wingdings" panose="05000000000000000000" pitchFamily="2" charset="2"/>
              <a:buChar char="n"/>
              <a:tabLst>
                <a:tab pos="334954" algn="l"/>
                <a:tab pos="439728" algn="l"/>
                <a:tab pos="888978" algn="l"/>
                <a:tab pos="1338229" algn="l"/>
                <a:tab pos="1787481" algn="l"/>
                <a:tab pos="2236732" algn="l"/>
                <a:tab pos="2685984" algn="l"/>
                <a:tab pos="3135235" algn="l"/>
                <a:tab pos="3584485" algn="l"/>
                <a:tab pos="4033738" algn="l"/>
                <a:tab pos="4482988" algn="l"/>
                <a:tab pos="4932239" algn="l"/>
                <a:tab pos="5381491" algn="l"/>
                <a:tab pos="5830742" algn="l"/>
                <a:tab pos="6279994" algn="l"/>
                <a:tab pos="6729245" algn="l"/>
                <a:tab pos="7178495" algn="l"/>
                <a:tab pos="7627748" algn="l"/>
                <a:tab pos="8076998" algn="l"/>
                <a:tab pos="8526250" algn="l"/>
                <a:tab pos="8975501" algn="l"/>
              </a:tabLst>
            </a:pPr>
            <a:r>
              <a:rPr lang="tr-TR" altLang="tr-TR" sz="2400" dirty="0"/>
              <a:t>Karaciğer yağlanması</a:t>
            </a:r>
          </a:p>
          <a:p>
            <a:pPr marL="334954" indent="-334954" defTabSz="449251">
              <a:spcBef>
                <a:spcPts val="600"/>
              </a:spcBef>
              <a:buClr>
                <a:schemeClr val="accent2"/>
              </a:buClr>
              <a:buSzPct val="75000"/>
              <a:buFont typeface="Wingdings" panose="05000000000000000000" pitchFamily="2" charset="2"/>
              <a:buChar char="n"/>
              <a:tabLst>
                <a:tab pos="334954" algn="l"/>
                <a:tab pos="439728" algn="l"/>
                <a:tab pos="888978" algn="l"/>
                <a:tab pos="1338229" algn="l"/>
                <a:tab pos="1787481" algn="l"/>
                <a:tab pos="2236732" algn="l"/>
                <a:tab pos="2685984" algn="l"/>
                <a:tab pos="3135235" algn="l"/>
                <a:tab pos="3584485" algn="l"/>
                <a:tab pos="4033738" algn="l"/>
                <a:tab pos="4482988" algn="l"/>
                <a:tab pos="4932239" algn="l"/>
                <a:tab pos="5381491" algn="l"/>
                <a:tab pos="5830742" algn="l"/>
                <a:tab pos="6279994" algn="l"/>
                <a:tab pos="6729245" algn="l"/>
                <a:tab pos="7178495" algn="l"/>
                <a:tab pos="7627748" algn="l"/>
                <a:tab pos="8076998" algn="l"/>
                <a:tab pos="8526250" algn="l"/>
                <a:tab pos="8975501" algn="l"/>
              </a:tabLst>
            </a:pPr>
            <a:r>
              <a:rPr lang="tr-TR" altLang="tr-TR" sz="2400" dirty="0"/>
              <a:t>Metabolik sendrom</a:t>
            </a:r>
          </a:p>
          <a:p>
            <a:pPr marL="334954" indent="-334954" defTabSz="449251">
              <a:spcBef>
                <a:spcPts val="600"/>
              </a:spcBef>
              <a:buClr>
                <a:schemeClr val="accent2"/>
              </a:buClr>
              <a:buSzPct val="75000"/>
              <a:buFont typeface="Wingdings" panose="05000000000000000000" pitchFamily="2" charset="2"/>
              <a:buChar char="n"/>
              <a:tabLst>
                <a:tab pos="334954" algn="l"/>
                <a:tab pos="439728" algn="l"/>
                <a:tab pos="888978" algn="l"/>
                <a:tab pos="1338229" algn="l"/>
                <a:tab pos="1787481" algn="l"/>
                <a:tab pos="2236732" algn="l"/>
                <a:tab pos="2685984" algn="l"/>
                <a:tab pos="3135235" algn="l"/>
                <a:tab pos="3584485" algn="l"/>
                <a:tab pos="4033738" algn="l"/>
                <a:tab pos="4482988" algn="l"/>
                <a:tab pos="4932239" algn="l"/>
                <a:tab pos="5381491" algn="l"/>
                <a:tab pos="5830742" algn="l"/>
                <a:tab pos="6279994" algn="l"/>
                <a:tab pos="6729245" algn="l"/>
                <a:tab pos="7178495" algn="l"/>
                <a:tab pos="7627748" algn="l"/>
                <a:tab pos="8076998" algn="l"/>
                <a:tab pos="8526250" algn="l"/>
                <a:tab pos="8975501" algn="l"/>
              </a:tabLst>
            </a:pPr>
            <a:r>
              <a:rPr lang="tr-TR" altLang="tr-TR" sz="2400" dirty="0"/>
              <a:t>Astım</a:t>
            </a:r>
          </a:p>
          <a:p>
            <a:pPr marL="334954" indent="-334954" defTabSz="449251">
              <a:spcBef>
                <a:spcPts val="600"/>
              </a:spcBef>
              <a:buClr>
                <a:schemeClr val="accent2"/>
              </a:buClr>
              <a:buSzPct val="75000"/>
              <a:buFont typeface="Wingdings" panose="05000000000000000000" pitchFamily="2" charset="2"/>
              <a:buChar char=""/>
              <a:tabLst>
                <a:tab pos="334954" algn="l"/>
                <a:tab pos="439728" algn="l"/>
                <a:tab pos="888978" algn="l"/>
                <a:tab pos="1338229" algn="l"/>
                <a:tab pos="1787481" algn="l"/>
                <a:tab pos="2236732" algn="l"/>
                <a:tab pos="2685984" algn="l"/>
                <a:tab pos="3135235" algn="l"/>
                <a:tab pos="3584485" algn="l"/>
                <a:tab pos="4033738" algn="l"/>
                <a:tab pos="4482988" algn="l"/>
                <a:tab pos="4932239" algn="l"/>
                <a:tab pos="5381491" algn="l"/>
                <a:tab pos="5830742" algn="l"/>
                <a:tab pos="6279994" algn="l"/>
                <a:tab pos="6729245" algn="l"/>
                <a:tab pos="7178495" algn="l"/>
                <a:tab pos="7627748" algn="l"/>
                <a:tab pos="8076998" algn="l"/>
                <a:tab pos="8526250" algn="l"/>
                <a:tab pos="8975501" algn="l"/>
              </a:tabLst>
            </a:pPr>
            <a:r>
              <a:rPr lang="tr-TR" altLang="tr-TR" sz="2400" dirty="0"/>
              <a:t>Solunum güçlüğü</a:t>
            </a:r>
          </a:p>
          <a:p>
            <a:pPr marL="334954" indent="-334954" defTabSz="449251">
              <a:spcBef>
                <a:spcPts val="600"/>
              </a:spcBef>
              <a:buClr>
                <a:schemeClr val="accent2"/>
              </a:buClr>
              <a:buSzPct val="75000"/>
              <a:buFont typeface="Wingdings" panose="05000000000000000000" pitchFamily="2" charset="2"/>
              <a:buChar char=""/>
              <a:tabLst>
                <a:tab pos="334954" algn="l"/>
                <a:tab pos="439728" algn="l"/>
                <a:tab pos="888978" algn="l"/>
                <a:tab pos="1338229" algn="l"/>
                <a:tab pos="1787481" algn="l"/>
                <a:tab pos="2236732" algn="l"/>
                <a:tab pos="2685984" algn="l"/>
                <a:tab pos="3135235" algn="l"/>
                <a:tab pos="3584485" algn="l"/>
                <a:tab pos="4033738" algn="l"/>
                <a:tab pos="4482988" algn="l"/>
                <a:tab pos="4932239" algn="l"/>
                <a:tab pos="5381491" algn="l"/>
                <a:tab pos="5830742" algn="l"/>
                <a:tab pos="6279994" algn="l"/>
                <a:tab pos="6729245" algn="l"/>
                <a:tab pos="7178495" algn="l"/>
                <a:tab pos="7627748" algn="l"/>
                <a:tab pos="8076998" algn="l"/>
                <a:tab pos="8526250" algn="l"/>
                <a:tab pos="8975501" algn="l"/>
              </a:tabLst>
            </a:pPr>
            <a:r>
              <a:rPr lang="tr-TR" altLang="tr-TR" sz="2400" dirty="0">
                <a:cs typeface="Arial" panose="020B0604020202020204" pitchFamily="34" charset="0"/>
              </a:rPr>
              <a:t>Uyku apnesi</a:t>
            </a:r>
          </a:p>
          <a:p>
            <a:pPr marL="334954" indent="-334954" defTabSz="449251">
              <a:spcBef>
                <a:spcPts val="600"/>
              </a:spcBef>
              <a:buClr>
                <a:schemeClr val="accent2"/>
              </a:buClr>
              <a:buSzPct val="75000"/>
              <a:buFont typeface="Wingdings" panose="05000000000000000000" pitchFamily="2" charset="2"/>
              <a:buChar char=""/>
              <a:tabLst>
                <a:tab pos="334954" algn="l"/>
                <a:tab pos="439728" algn="l"/>
                <a:tab pos="888978" algn="l"/>
                <a:tab pos="1338229" algn="l"/>
                <a:tab pos="1787481" algn="l"/>
                <a:tab pos="2236732" algn="l"/>
                <a:tab pos="2685984" algn="l"/>
                <a:tab pos="3135235" algn="l"/>
                <a:tab pos="3584485" algn="l"/>
                <a:tab pos="4033738" algn="l"/>
                <a:tab pos="4482988" algn="l"/>
                <a:tab pos="4932239" algn="l"/>
                <a:tab pos="5381491" algn="l"/>
                <a:tab pos="5830742" algn="l"/>
                <a:tab pos="6279994" algn="l"/>
                <a:tab pos="6729245" algn="l"/>
                <a:tab pos="7178495" algn="l"/>
                <a:tab pos="7627748" algn="l"/>
                <a:tab pos="8076998" algn="l"/>
                <a:tab pos="8526250" algn="l"/>
                <a:tab pos="8975501" algn="l"/>
              </a:tabLst>
            </a:pPr>
            <a:r>
              <a:rPr lang="tr-TR" altLang="tr-TR" sz="2400" dirty="0"/>
              <a:t>Osteoartrit </a:t>
            </a:r>
          </a:p>
          <a:p>
            <a:pPr marL="334954" indent="-334954" defTabSz="449251">
              <a:spcBef>
                <a:spcPts val="600"/>
              </a:spcBef>
              <a:buClr>
                <a:schemeClr val="accent2"/>
              </a:buClr>
              <a:buSzPct val="75000"/>
              <a:buFont typeface="Wingdings" panose="05000000000000000000" pitchFamily="2" charset="2"/>
              <a:buChar char="n"/>
              <a:tabLst>
                <a:tab pos="334954" algn="l"/>
                <a:tab pos="439728" algn="l"/>
                <a:tab pos="888978" algn="l"/>
                <a:tab pos="1338229" algn="l"/>
                <a:tab pos="1787481" algn="l"/>
                <a:tab pos="2236732" algn="l"/>
                <a:tab pos="2685984" algn="l"/>
                <a:tab pos="3135235" algn="l"/>
                <a:tab pos="3584485" algn="l"/>
                <a:tab pos="4033738" algn="l"/>
                <a:tab pos="4482988" algn="l"/>
                <a:tab pos="4932239" algn="l"/>
                <a:tab pos="5381491" algn="l"/>
                <a:tab pos="5830742" algn="l"/>
                <a:tab pos="6279994" algn="l"/>
                <a:tab pos="6729245" algn="l"/>
                <a:tab pos="7178495" algn="l"/>
                <a:tab pos="7627748" algn="l"/>
                <a:tab pos="8076998" algn="l"/>
                <a:tab pos="8526250" algn="l"/>
                <a:tab pos="8975501" algn="l"/>
              </a:tabLst>
            </a:pPr>
            <a:r>
              <a:rPr lang="tr-TR" altLang="tr-TR" sz="2400" dirty="0"/>
              <a:t>Felç</a:t>
            </a:r>
          </a:p>
          <a:p>
            <a:pPr marL="334954" indent="-334954" defTabSz="449251">
              <a:spcBef>
                <a:spcPts val="600"/>
              </a:spcBef>
              <a:buClr>
                <a:schemeClr val="accent2"/>
              </a:buClr>
              <a:buSzPct val="75000"/>
              <a:buFont typeface="Wingdings" panose="05000000000000000000" pitchFamily="2" charset="2"/>
              <a:buChar char="n"/>
              <a:tabLst>
                <a:tab pos="334954" algn="l"/>
                <a:tab pos="439728" algn="l"/>
                <a:tab pos="888978" algn="l"/>
                <a:tab pos="1338229" algn="l"/>
                <a:tab pos="1787481" algn="l"/>
                <a:tab pos="2236732" algn="l"/>
                <a:tab pos="2685984" algn="l"/>
                <a:tab pos="3135235" algn="l"/>
                <a:tab pos="3584485" algn="l"/>
                <a:tab pos="4033738" algn="l"/>
                <a:tab pos="4482988" algn="l"/>
                <a:tab pos="4932239" algn="l"/>
                <a:tab pos="5381491" algn="l"/>
                <a:tab pos="5830742" algn="l"/>
                <a:tab pos="6279994" algn="l"/>
                <a:tab pos="6729245" algn="l"/>
                <a:tab pos="7178495" algn="l"/>
                <a:tab pos="7627748" algn="l"/>
                <a:tab pos="8076998" algn="l"/>
                <a:tab pos="8526250" algn="l"/>
                <a:tab pos="8975501" algn="l"/>
              </a:tabLst>
            </a:pPr>
            <a:r>
              <a:rPr lang="tr-TR" altLang="tr-TR" sz="2400" dirty="0"/>
              <a:t>Kas iskelet sistemi hastalıkları</a:t>
            </a:r>
            <a:endParaRPr lang="tr-TR" altLang="tr-TR" sz="2000" b="1" dirty="0">
              <a:solidFill>
                <a:srgbClr val="FF0000"/>
              </a:solidFill>
            </a:endParaRPr>
          </a:p>
          <a:p>
            <a:pPr marL="334954" indent="-334954" defTabSz="449251">
              <a:spcBef>
                <a:spcPts val="600"/>
              </a:spcBef>
              <a:buClr>
                <a:schemeClr val="accent2"/>
              </a:buClr>
              <a:buSzPct val="75000"/>
              <a:buFont typeface="Wingdings" panose="05000000000000000000" pitchFamily="2" charset="2"/>
              <a:buChar char="n"/>
              <a:tabLst>
                <a:tab pos="334954" algn="l"/>
                <a:tab pos="439728" algn="l"/>
                <a:tab pos="888978" algn="l"/>
                <a:tab pos="1338229" algn="l"/>
                <a:tab pos="1787481" algn="l"/>
                <a:tab pos="2236732" algn="l"/>
                <a:tab pos="2685984" algn="l"/>
                <a:tab pos="3135235" algn="l"/>
                <a:tab pos="3584485" algn="l"/>
                <a:tab pos="4033738" algn="l"/>
                <a:tab pos="4482988" algn="l"/>
                <a:tab pos="4932239" algn="l"/>
                <a:tab pos="5381491" algn="l"/>
                <a:tab pos="5830742" algn="l"/>
                <a:tab pos="6279994" algn="l"/>
                <a:tab pos="6729245" algn="l"/>
                <a:tab pos="7178495" algn="l"/>
                <a:tab pos="7627748" algn="l"/>
                <a:tab pos="8076998" algn="l"/>
                <a:tab pos="8526250" algn="l"/>
                <a:tab pos="8975501" algn="l"/>
              </a:tabLst>
            </a:pPr>
            <a:r>
              <a:rPr lang="tr-TR" altLang="tr-TR" sz="2400" dirty="0"/>
              <a:t>Menstruasyon düzensizlikleri</a:t>
            </a:r>
          </a:p>
        </p:txBody>
      </p:sp>
      <p:sp>
        <p:nvSpPr>
          <p:cNvPr id="3" name="Rectangle 2"/>
          <p:cNvSpPr txBox="1">
            <a:spLocks/>
          </p:cNvSpPr>
          <p:nvPr/>
        </p:nvSpPr>
        <p:spPr bwMode="auto">
          <a:xfrm>
            <a:off x="4583113" y="941389"/>
            <a:ext cx="4464051" cy="5643563"/>
          </a:xfrm>
          <a:prstGeom prst="rect">
            <a:avLst/>
          </a:prstGeom>
          <a:noFill/>
          <a:ln w="9525">
            <a:noFill/>
            <a:miter lim="800000"/>
            <a:headEnd/>
            <a:tailEnd/>
          </a:ln>
          <a:effectLst/>
        </p:spPr>
        <p:txBody>
          <a:bodyPr lIns="90000" tIns="46800" rIns="90000" bIns="46800"/>
          <a:lstStyle/>
          <a:p>
            <a:pPr marL="334954" indent="-334954" defTabSz="449251">
              <a:spcBef>
                <a:spcPts val="600"/>
              </a:spcBef>
              <a:buClr>
                <a:schemeClr val="accent2"/>
              </a:buClr>
              <a:buSzPct val="75000"/>
              <a:buFont typeface="Wingdings" pitchFamily="2" charset="2"/>
              <a:buChar char="n"/>
              <a:tabLst>
                <a:tab pos="334954" algn="l"/>
                <a:tab pos="439728" algn="l"/>
                <a:tab pos="888978" algn="l"/>
                <a:tab pos="1338229" algn="l"/>
                <a:tab pos="1787481" algn="l"/>
                <a:tab pos="2236732" algn="l"/>
                <a:tab pos="2685984" algn="l"/>
                <a:tab pos="3135235" algn="l"/>
                <a:tab pos="3584485" algn="l"/>
                <a:tab pos="4033738" algn="l"/>
                <a:tab pos="4482988" algn="l"/>
                <a:tab pos="4932239" algn="l"/>
                <a:tab pos="5381491" algn="l"/>
                <a:tab pos="5830742" algn="l"/>
                <a:tab pos="6279994" algn="l"/>
                <a:tab pos="6729245" algn="l"/>
                <a:tab pos="7178495" algn="l"/>
                <a:tab pos="7627748" algn="l"/>
                <a:tab pos="8076998" algn="l"/>
                <a:tab pos="8526250" algn="l"/>
                <a:tab pos="8975501" algn="l"/>
              </a:tabLst>
              <a:defRPr/>
            </a:pPr>
            <a:r>
              <a:rPr lang="tr-TR" sz="2400" kern="0" dirty="0"/>
              <a:t>Gebelik komplikasyonları</a:t>
            </a:r>
          </a:p>
          <a:p>
            <a:pPr marL="334954" indent="-334954" defTabSz="449251">
              <a:spcBef>
                <a:spcPts val="600"/>
              </a:spcBef>
              <a:buClr>
                <a:schemeClr val="accent2"/>
              </a:buClr>
              <a:buSzPct val="75000"/>
              <a:buFont typeface="Wingdings" pitchFamily="2" charset="2"/>
              <a:buChar char="n"/>
              <a:tabLst>
                <a:tab pos="334954" algn="l"/>
                <a:tab pos="439728" algn="l"/>
                <a:tab pos="888978" algn="l"/>
                <a:tab pos="1338229" algn="l"/>
                <a:tab pos="1787481" algn="l"/>
                <a:tab pos="2236732" algn="l"/>
                <a:tab pos="2685984" algn="l"/>
                <a:tab pos="3135235" algn="l"/>
                <a:tab pos="3584485" algn="l"/>
                <a:tab pos="4033738" algn="l"/>
                <a:tab pos="4482988" algn="l"/>
                <a:tab pos="4932239" algn="l"/>
                <a:tab pos="5381491" algn="l"/>
                <a:tab pos="5830742" algn="l"/>
                <a:tab pos="6279994" algn="l"/>
                <a:tab pos="6729245" algn="l"/>
                <a:tab pos="7178495" algn="l"/>
                <a:tab pos="7627748" algn="l"/>
                <a:tab pos="8076998" algn="l"/>
                <a:tab pos="8526250" algn="l"/>
                <a:tab pos="8975501" algn="l"/>
              </a:tabLst>
              <a:defRPr/>
            </a:pPr>
            <a:r>
              <a:rPr lang="tr-TR" sz="2400" kern="0" dirty="0">
                <a:sym typeface="Wingdings" pitchFamily="2" charset="2"/>
              </a:rPr>
              <a:t>Ameliyat risklerinin artması</a:t>
            </a:r>
          </a:p>
          <a:p>
            <a:pPr marL="334954" indent="-334954" defTabSz="449251">
              <a:spcBef>
                <a:spcPts val="600"/>
              </a:spcBef>
              <a:buClr>
                <a:schemeClr val="accent2"/>
              </a:buClr>
              <a:buSzPct val="75000"/>
              <a:buFont typeface="Wingdings" pitchFamily="2" charset="2"/>
              <a:buChar char="n"/>
              <a:tabLst>
                <a:tab pos="334954" algn="l"/>
                <a:tab pos="439728" algn="l"/>
                <a:tab pos="888978" algn="l"/>
                <a:tab pos="1338229" algn="l"/>
                <a:tab pos="1787481" algn="l"/>
                <a:tab pos="2236732" algn="l"/>
                <a:tab pos="2685984" algn="l"/>
                <a:tab pos="3135235" algn="l"/>
                <a:tab pos="3584485" algn="l"/>
                <a:tab pos="4033738" algn="l"/>
                <a:tab pos="4482988" algn="l"/>
                <a:tab pos="4932239" algn="l"/>
                <a:tab pos="5381491" algn="l"/>
                <a:tab pos="5830742" algn="l"/>
                <a:tab pos="6279994" algn="l"/>
                <a:tab pos="6729245" algn="l"/>
                <a:tab pos="7178495" algn="l"/>
                <a:tab pos="7627748" algn="l"/>
                <a:tab pos="8076998" algn="l"/>
                <a:tab pos="8526250" algn="l"/>
                <a:tab pos="8975501" algn="l"/>
              </a:tabLst>
              <a:defRPr/>
            </a:pPr>
            <a:r>
              <a:rPr lang="tr-TR" sz="2400" kern="0" dirty="0">
                <a:sym typeface="Wingdings" pitchFamily="2" charset="2"/>
              </a:rPr>
              <a:t>Bazı kanser türleri</a:t>
            </a:r>
          </a:p>
          <a:p>
            <a:pPr marL="792143" lvl="1" indent="-334954" defTabSz="449251">
              <a:spcBef>
                <a:spcPts val="600"/>
              </a:spcBef>
              <a:buClr>
                <a:schemeClr val="bg2"/>
              </a:buClr>
              <a:buSzPct val="75000"/>
              <a:buFont typeface="Wingdings" pitchFamily="2" charset="2"/>
              <a:buChar char="n"/>
              <a:tabLst>
                <a:tab pos="334954" algn="l"/>
                <a:tab pos="439728" algn="l"/>
                <a:tab pos="888978" algn="l"/>
                <a:tab pos="1338229" algn="l"/>
                <a:tab pos="1787481" algn="l"/>
                <a:tab pos="2236732" algn="l"/>
                <a:tab pos="2685984" algn="l"/>
                <a:tab pos="3135235" algn="l"/>
                <a:tab pos="3584485" algn="l"/>
                <a:tab pos="4033738" algn="l"/>
                <a:tab pos="4482988" algn="l"/>
                <a:tab pos="4932239" algn="l"/>
                <a:tab pos="5381491" algn="l"/>
                <a:tab pos="5830742" algn="l"/>
                <a:tab pos="6279994" algn="l"/>
                <a:tab pos="6729245" algn="l"/>
                <a:tab pos="7178495" algn="l"/>
                <a:tab pos="7627748" algn="l"/>
                <a:tab pos="8076998" algn="l"/>
                <a:tab pos="8526250" algn="l"/>
                <a:tab pos="8975501" algn="l"/>
              </a:tabLst>
              <a:defRPr/>
            </a:pPr>
            <a:r>
              <a:rPr lang="tr-TR" kern="0" dirty="0">
                <a:sym typeface="Wingdings" pitchFamily="2" charset="2"/>
              </a:rPr>
              <a:t>Yumurtalık, meme, kolon, prostat vb.</a:t>
            </a:r>
          </a:p>
          <a:p>
            <a:pPr marL="334954" indent="-334954" defTabSz="449251">
              <a:spcBef>
                <a:spcPts val="600"/>
              </a:spcBef>
              <a:buClr>
                <a:schemeClr val="accent2"/>
              </a:buClr>
              <a:buSzPct val="75000"/>
              <a:buFont typeface="Wingdings" pitchFamily="2" charset="2"/>
              <a:buChar char="n"/>
              <a:tabLst>
                <a:tab pos="334954" algn="l"/>
                <a:tab pos="439728" algn="l"/>
                <a:tab pos="888978" algn="l"/>
                <a:tab pos="1338229" algn="l"/>
                <a:tab pos="1787481" algn="l"/>
                <a:tab pos="2236732" algn="l"/>
                <a:tab pos="2685984" algn="l"/>
                <a:tab pos="3135235" algn="l"/>
                <a:tab pos="3584485" algn="l"/>
                <a:tab pos="4033738" algn="l"/>
                <a:tab pos="4482988" algn="l"/>
                <a:tab pos="4932239" algn="l"/>
                <a:tab pos="5381491" algn="l"/>
                <a:tab pos="5830742" algn="l"/>
                <a:tab pos="6279994" algn="l"/>
                <a:tab pos="6729245" algn="l"/>
                <a:tab pos="7178495" algn="l"/>
                <a:tab pos="7627748" algn="l"/>
                <a:tab pos="8076998" algn="l"/>
                <a:tab pos="8526250" algn="l"/>
                <a:tab pos="8975501" algn="l"/>
              </a:tabLst>
              <a:defRPr/>
            </a:pPr>
            <a:r>
              <a:rPr lang="tr-TR" sz="2400" kern="0" dirty="0">
                <a:sym typeface="Wingdings" pitchFamily="2" charset="2"/>
              </a:rPr>
              <a:t>Safra kesesi hastalıkları</a:t>
            </a:r>
          </a:p>
          <a:p>
            <a:pPr marL="334954" indent="-334954" defTabSz="449251">
              <a:spcBef>
                <a:spcPts val="600"/>
              </a:spcBef>
              <a:buClr>
                <a:schemeClr val="accent2"/>
              </a:buClr>
              <a:buSzPct val="75000"/>
              <a:buFont typeface="Wingdings" pitchFamily="2" charset="2"/>
              <a:buChar char="n"/>
              <a:tabLst>
                <a:tab pos="334954" algn="l"/>
                <a:tab pos="439728" algn="l"/>
                <a:tab pos="888978" algn="l"/>
                <a:tab pos="1338229" algn="l"/>
                <a:tab pos="1787481" algn="l"/>
                <a:tab pos="2236732" algn="l"/>
                <a:tab pos="2685984" algn="l"/>
                <a:tab pos="3135235" algn="l"/>
                <a:tab pos="3584485" algn="l"/>
                <a:tab pos="4033738" algn="l"/>
                <a:tab pos="4482988" algn="l"/>
                <a:tab pos="4932239" algn="l"/>
                <a:tab pos="5381491" algn="l"/>
                <a:tab pos="5830742" algn="l"/>
                <a:tab pos="6279994" algn="l"/>
                <a:tab pos="6729245" algn="l"/>
                <a:tab pos="7178495" algn="l"/>
                <a:tab pos="7627748" algn="l"/>
                <a:tab pos="8076998" algn="l"/>
                <a:tab pos="8526250" algn="l"/>
                <a:tab pos="8975501" algn="l"/>
              </a:tabLst>
              <a:defRPr/>
            </a:pPr>
            <a:r>
              <a:rPr lang="tr-TR" sz="2400" kern="0" dirty="0">
                <a:sym typeface="Wingdings" pitchFamily="2" charset="2"/>
              </a:rPr>
              <a:t>Hormon bozuklukları</a:t>
            </a:r>
          </a:p>
          <a:p>
            <a:pPr marL="334954" indent="-334954" defTabSz="449251">
              <a:spcBef>
                <a:spcPts val="600"/>
              </a:spcBef>
              <a:buClr>
                <a:schemeClr val="accent2"/>
              </a:buClr>
              <a:buSzPct val="75000"/>
              <a:buFont typeface="Wingdings" pitchFamily="2" charset="2"/>
              <a:buChar char="n"/>
              <a:tabLst>
                <a:tab pos="334954" algn="l"/>
                <a:tab pos="439728" algn="l"/>
                <a:tab pos="888978" algn="l"/>
                <a:tab pos="1338229" algn="l"/>
                <a:tab pos="1787481" algn="l"/>
                <a:tab pos="2236732" algn="l"/>
                <a:tab pos="2685984" algn="l"/>
                <a:tab pos="3135235" algn="l"/>
                <a:tab pos="3584485" algn="l"/>
                <a:tab pos="4033738" algn="l"/>
                <a:tab pos="4482988" algn="l"/>
                <a:tab pos="4932239" algn="l"/>
                <a:tab pos="5381491" algn="l"/>
                <a:tab pos="5830742" algn="l"/>
                <a:tab pos="6279994" algn="l"/>
                <a:tab pos="6729245" algn="l"/>
                <a:tab pos="7178495" algn="l"/>
                <a:tab pos="7627748" algn="l"/>
                <a:tab pos="8076998" algn="l"/>
                <a:tab pos="8526250" algn="l"/>
                <a:tab pos="8975501" algn="l"/>
              </a:tabLst>
              <a:defRPr/>
            </a:pPr>
            <a:r>
              <a:rPr lang="tr-TR" sz="2400" dirty="0"/>
              <a:t>Psikolojik problemler </a:t>
            </a:r>
          </a:p>
          <a:p>
            <a:pPr marL="684196" lvl="1" indent="-334954" defTabSz="449251">
              <a:spcBef>
                <a:spcPts val="600"/>
              </a:spcBef>
              <a:buClr>
                <a:schemeClr val="bg2"/>
              </a:buClr>
              <a:buSzPct val="75000"/>
              <a:buFont typeface="Wingdings" pitchFamily="2" charset="2"/>
              <a:buChar char="n"/>
              <a:tabLst>
                <a:tab pos="334954" algn="l"/>
                <a:tab pos="439728" algn="l"/>
                <a:tab pos="888978" algn="l"/>
                <a:tab pos="1338229" algn="l"/>
                <a:tab pos="1787481" algn="l"/>
                <a:tab pos="2236732" algn="l"/>
                <a:tab pos="2685984" algn="l"/>
                <a:tab pos="3135235" algn="l"/>
                <a:tab pos="3584485" algn="l"/>
                <a:tab pos="4033738" algn="l"/>
                <a:tab pos="4482988" algn="l"/>
                <a:tab pos="4932239" algn="l"/>
                <a:tab pos="5381491" algn="l"/>
                <a:tab pos="5830742" algn="l"/>
                <a:tab pos="6279994" algn="l"/>
                <a:tab pos="6729245" algn="l"/>
                <a:tab pos="7178495" algn="l"/>
                <a:tab pos="7627748" algn="l"/>
                <a:tab pos="8076998" algn="l"/>
                <a:tab pos="8526250" algn="l"/>
                <a:tab pos="8975501" algn="l"/>
              </a:tabLst>
              <a:defRPr/>
            </a:pPr>
            <a:r>
              <a:rPr lang="tr-TR" dirty="0">
                <a:sym typeface="Wingdings" pitchFamily="2" charset="2"/>
              </a:rPr>
              <a:t>Gece yeme sendromu</a:t>
            </a:r>
          </a:p>
          <a:p>
            <a:pPr marL="684196" lvl="1" indent="-334954" defTabSz="449251">
              <a:spcBef>
                <a:spcPts val="600"/>
              </a:spcBef>
              <a:buClr>
                <a:schemeClr val="bg2"/>
              </a:buClr>
              <a:buSzPct val="75000"/>
              <a:buFont typeface="Wingdings" pitchFamily="2" charset="2"/>
              <a:buChar char="n"/>
              <a:tabLst>
                <a:tab pos="334954" algn="l"/>
                <a:tab pos="439728" algn="l"/>
                <a:tab pos="888978" algn="l"/>
                <a:tab pos="1338229" algn="l"/>
                <a:tab pos="1787481" algn="l"/>
                <a:tab pos="2236732" algn="l"/>
                <a:tab pos="2685984" algn="l"/>
                <a:tab pos="3135235" algn="l"/>
                <a:tab pos="3584485" algn="l"/>
                <a:tab pos="4033738" algn="l"/>
                <a:tab pos="4482988" algn="l"/>
                <a:tab pos="4932239" algn="l"/>
                <a:tab pos="5381491" algn="l"/>
                <a:tab pos="5830742" algn="l"/>
                <a:tab pos="6279994" algn="l"/>
                <a:tab pos="6729245" algn="l"/>
                <a:tab pos="7178495" algn="l"/>
                <a:tab pos="7627748" algn="l"/>
                <a:tab pos="8076998" algn="l"/>
                <a:tab pos="8526250" algn="l"/>
                <a:tab pos="8975501" algn="l"/>
              </a:tabLst>
              <a:defRPr/>
            </a:pPr>
            <a:r>
              <a:rPr lang="tr-TR" dirty="0">
                <a:sym typeface="Wingdings" pitchFamily="2" charset="2"/>
              </a:rPr>
              <a:t>Blumia nervoza</a:t>
            </a:r>
          </a:p>
          <a:p>
            <a:pPr marL="684196" lvl="1" indent="-334954" defTabSz="449251">
              <a:spcBef>
                <a:spcPts val="600"/>
              </a:spcBef>
              <a:buClr>
                <a:schemeClr val="bg2"/>
              </a:buClr>
              <a:buSzPct val="75000"/>
              <a:buFont typeface="Wingdings" pitchFamily="2" charset="2"/>
              <a:buChar char="n"/>
              <a:tabLst>
                <a:tab pos="334954" algn="l"/>
                <a:tab pos="439728" algn="l"/>
                <a:tab pos="888978" algn="l"/>
                <a:tab pos="1338229" algn="l"/>
                <a:tab pos="1787481" algn="l"/>
                <a:tab pos="2236732" algn="l"/>
                <a:tab pos="2685984" algn="l"/>
                <a:tab pos="3135235" algn="l"/>
                <a:tab pos="3584485" algn="l"/>
                <a:tab pos="4033738" algn="l"/>
                <a:tab pos="4482988" algn="l"/>
                <a:tab pos="4932239" algn="l"/>
                <a:tab pos="5381491" algn="l"/>
                <a:tab pos="5830742" algn="l"/>
                <a:tab pos="6279994" algn="l"/>
                <a:tab pos="6729245" algn="l"/>
                <a:tab pos="7178495" algn="l"/>
                <a:tab pos="7627748" algn="l"/>
                <a:tab pos="8076998" algn="l"/>
                <a:tab pos="8526250" algn="l"/>
                <a:tab pos="8975501" algn="l"/>
              </a:tabLst>
              <a:defRPr/>
            </a:pPr>
            <a:r>
              <a:rPr lang="tr-TR" dirty="0">
                <a:sym typeface="Wingdings" pitchFamily="2" charset="2"/>
              </a:rPr>
              <a:t>Anoreksia nervoza</a:t>
            </a:r>
          </a:p>
          <a:p>
            <a:pPr marL="684196" lvl="1" indent="-334954" defTabSz="449251">
              <a:spcBef>
                <a:spcPts val="600"/>
              </a:spcBef>
              <a:buClr>
                <a:schemeClr val="bg2"/>
              </a:buClr>
              <a:buSzPct val="75000"/>
              <a:buFont typeface="Wingdings" pitchFamily="2" charset="2"/>
              <a:buChar char="n"/>
              <a:tabLst>
                <a:tab pos="334954" algn="l"/>
                <a:tab pos="439728" algn="l"/>
                <a:tab pos="888978" algn="l"/>
                <a:tab pos="1338229" algn="l"/>
                <a:tab pos="1787481" algn="l"/>
                <a:tab pos="2236732" algn="l"/>
                <a:tab pos="2685984" algn="l"/>
                <a:tab pos="3135235" algn="l"/>
                <a:tab pos="3584485" algn="l"/>
                <a:tab pos="4033738" algn="l"/>
                <a:tab pos="4482988" algn="l"/>
                <a:tab pos="4932239" algn="l"/>
                <a:tab pos="5381491" algn="l"/>
                <a:tab pos="5830742" algn="l"/>
                <a:tab pos="6279994" algn="l"/>
                <a:tab pos="6729245" algn="l"/>
                <a:tab pos="7178495" algn="l"/>
                <a:tab pos="7627748" algn="l"/>
                <a:tab pos="8076998" algn="l"/>
                <a:tab pos="8526250" algn="l"/>
                <a:tab pos="8975501" algn="l"/>
              </a:tabLst>
              <a:defRPr/>
            </a:pPr>
            <a:r>
              <a:rPr lang="tr-TR" dirty="0">
                <a:sym typeface="Wingdings" pitchFamily="2" charset="2"/>
              </a:rPr>
              <a:t>Tıkanırcasına yeme vb.</a:t>
            </a:r>
            <a:endParaRPr lang="tr-TR" dirty="0"/>
          </a:p>
          <a:p>
            <a:pPr marL="334954" indent="-334954" defTabSz="449251">
              <a:spcBef>
                <a:spcPts val="600"/>
              </a:spcBef>
              <a:buClr>
                <a:schemeClr val="accent2"/>
              </a:buClr>
              <a:buSzPct val="75000"/>
              <a:buFont typeface="Wingdings" pitchFamily="2" charset="2"/>
              <a:buChar char="n"/>
              <a:tabLst>
                <a:tab pos="334954" algn="l"/>
                <a:tab pos="439728" algn="l"/>
                <a:tab pos="888978" algn="l"/>
                <a:tab pos="1338229" algn="l"/>
                <a:tab pos="1787481" algn="l"/>
                <a:tab pos="2236732" algn="l"/>
                <a:tab pos="2685984" algn="l"/>
                <a:tab pos="3135235" algn="l"/>
                <a:tab pos="3584485" algn="l"/>
                <a:tab pos="4033738" algn="l"/>
                <a:tab pos="4482988" algn="l"/>
                <a:tab pos="4932239" algn="l"/>
                <a:tab pos="5381491" algn="l"/>
                <a:tab pos="5830742" algn="l"/>
                <a:tab pos="6279994" algn="l"/>
                <a:tab pos="6729245" algn="l"/>
                <a:tab pos="7178495" algn="l"/>
                <a:tab pos="7627748" algn="l"/>
                <a:tab pos="8076998" algn="l"/>
                <a:tab pos="8526250" algn="l"/>
                <a:tab pos="8975501" algn="l"/>
              </a:tabLst>
              <a:defRPr/>
            </a:pPr>
            <a:r>
              <a:rPr lang="tr-TR" sz="2400" kern="0" dirty="0">
                <a:sym typeface="Wingdings" pitchFamily="2" charset="2"/>
              </a:rPr>
              <a:t>Toplumsal uyumsuzluk</a:t>
            </a:r>
          </a:p>
        </p:txBody>
      </p:sp>
      <p:sp>
        <p:nvSpPr>
          <p:cNvPr id="5" name="Unvan 1"/>
          <p:cNvSpPr txBox="1">
            <a:spLocks/>
          </p:cNvSpPr>
          <p:nvPr/>
        </p:nvSpPr>
        <p:spPr bwMode="auto">
          <a:xfrm>
            <a:off x="468313" y="188916"/>
            <a:ext cx="8229600" cy="503237"/>
          </a:xfrm>
          <a:prstGeom prst="rect">
            <a:avLst/>
          </a:prstGeom>
          <a:solidFill>
            <a:schemeClr val="accent2">
              <a:lumMod val="20000"/>
              <a:lumOff val="80000"/>
            </a:schemeClr>
          </a:solidFill>
          <a:ln>
            <a:noFill/>
          </a:ln>
        </p:spPr>
        <p:txBody>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spcBef>
                <a:spcPct val="0"/>
              </a:spcBef>
              <a:buFontTx/>
              <a:buNone/>
              <a:defRPr/>
            </a:pPr>
            <a:r>
              <a:rPr lang="tr-TR" altLang="tr-TR" sz="3200" b="1" dirty="0">
                <a:solidFill>
                  <a:srgbClr val="FF0000"/>
                </a:solidFill>
                <a:latin typeface="+mn-lt"/>
              </a:rPr>
              <a:t>Obezitenin neden olduğu sağlık problemleri</a:t>
            </a:r>
          </a:p>
        </p:txBody>
      </p:sp>
      <p:pic>
        <p:nvPicPr>
          <p:cNvPr id="7" name="Resim 6"/>
          <p:cNvPicPr>
            <a:picLocks noChangeAspect="1"/>
          </p:cNvPicPr>
          <p:nvPr/>
        </p:nvPicPr>
        <p:blipFill rotWithShape="1">
          <a:blip r:embed="rId3" cstate="print">
            <a:extLst>
              <a:ext uri="{28A0092B-C50C-407E-A947-70E740481C1C}">
                <a14:useLocalDpi xmlns="" xmlns:a14="http://schemas.microsoft.com/office/drawing/2010/main" val="0"/>
              </a:ext>
            </a:extLst>
          </a:blip>
          <a:srcRect t="3813" r="3248" b="13788"/>
          <a:stretch/>
        </p:blipFill>
        <p:spPr>
          <a:xfrm>
            <a:off x="6622420" y="6282000"/>
            <a:ext cx="2490460" cy="576000"/>
          </a:xfrm>
          <a:prstGeom prst="rect">
            <a:avLst/>
          </a:prstGeom>
        </p:spPr>
      </p:pic>
    </p:spTree>
    <p:extLst>
      <p:ext uri="{BB962C8B-B14F-4D97-AF65-F5344CB8AC3E}">
        <p14:creationId xmlns="" xmlns:p14="http://schemas.microsoft.com/office/powerpoint/2010/main" val="634931835"/>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71551" y="1049341"/>
            <a:ext cx="7200900" cy="4606925"/>
          </a:xfrm>
          <a:noFill/>
          <a:ln w="25400" cap="rnd">
            <a:gradFill flip="none" rotWithShape="1">
              <a:gsLst>
                <a:gs pos="0">
                  <a:srgbClr val="00B050">
                    <a:lumMod val="100000"/>
                  </a:srgbClr>
                </a:gs>
                <a:gs pos="55000">
                  <a:srgbClr val="FF0000"/>
                </a:gs>
                <a:gs pos="100000">
                  <a:srgbClr val="00B0F0"/>
                </a:gs>
              </a:gsLst>
              <a:lin ang="5400000" scaled="1"/>
              <a:tileRect/>
            </a:gradFill>
            <a:prstDash val="sysDash"/>
            <a:round/>
          </a:ln>
          <a:extLst/>
        </p:spPr>
        <p:txBody>
          <a:bodyPr anchor="ctr"/>
          <a:lstStyle/>
          <a:p>
            <a:pPr marL="0" indent="0" algn="ctr">
              <a:buNone/>
              <a:defRPr/>
            </a:pPr>
            <a:r>
              <a:rPr lang="tr-TR" sz="4400" b="1" i="1" dirty="0">
                <a:solidFill>
                  <a:srgbClr val="00B050"/>
                </a:solidFill>
                <a:effectLst>
                  <a:outerShdw blurRad="38100" dist="38100" dir="2700000" algn="tl">
                    <a:srgbClr val="000000">
                      <a:alpha val="43137"/>
                    </a:srgbClr>
                  </a:outerShdw>
                </a:effectLst>
                <a:latin typeface="+mj-lt"/>
              </a:rPr>
              <a:t>OBEZİTEDEN KORUNMADA</a:t>
            </a:r>
          </a:p>
          <a:p>
            <a:pPr marL="0" indent="0" algn="ctr">
              <a:buNone/>
              <a:defRPr/>
            </a:pPr>
            <a:endParaRPr lang="tr-TR" sz="4000" i="1" dirty="0">
              <a:latin typeface="+mj-lt"/>
            </a:endParaRPr>
          </a:p>
          <a:p>
            <a:pPr marL="0" indent="0" algn="ctr">
              <a:buNone/>
              <a:defRPr/>
            </a:pPr>
            <a:r>
              <a:rPr lang="tr-TR" sz="4000" b="1" i="1" dirty="0">
                <a:solidFill>
                  <a:srgbClr val="FF0000"/>
                </a:solidFill>
                <a:latin typeface="+mj-lt"/>
              </a:rPr>
              <a:t>BESLENME VE FİZİKSEL AKTİVİTE DAVRANIŞLARINDA YAPILACAK DEĞİŞİKLİKLER</a:t>
            </a:r>
          </a:p>
          <a:p>
            <a:pPr marL="0" indent="0" algn="ctr">
              <a:buNone/>
              <a:defRPr/>
            </a:pPr>
            <a:endParaRPr lang="tr-TR" sz="4000" i="1" dirty="0">
              <a:latin typeface="+mj-lt"/>
            </a:endParaRPr>
          </a:p>
          <a:p>
            <a:pPr marL="0" indent="0" algn="ctr">
              <a:buNone/>
              <a:defRPr/>
            </a:pPr>
            <a:r>
              <a:rPr lang="tr-TR" sz="4400" b="1" i="1" dirty="0">
                <a:solidFill>
                  <a:srgbClr val="00B0F0"/>
                </a:solidFill>
                <a:latin typeface="+mj-lt"/>
              </a:rPr>
              <a:t>BÜYÜK ÖNEM TAŞIMAKTADIR</a:t>
            </a:r>
          </a:p>
        </p:txBody>
      </p:sp>
      <p:pic>
        <p:nvPicPr>
          <p:cNvPr id="5" name="Resim 4"/>
          <p:cNvPicPr>
            <a:picLocks noChangeAspect="1"/>
          </p:cNvPicPr>
          <p:nvPr/>
        </p:nvPicPr>
        <p:blipFill rotWithShape="1">
          <a:blip r:embed="rId2" cstate="print">
            <a:extLst>
              <a:ext uri="{28A0092B-C50C-407E-A947-70E740481C1C}">
                <a14:useLocalDpi xmlns="" xmlns:a14="http://schemas.microsoft.com/office/drawing/2010/main" val="0"/>
              </a:ext>
            </a:extLst>
          </a:blip>
          <a:srcRect t="3813" r="3248" b="13788"/>
          <a:stretch/>
        </p:blipFill>
        <p:spPr>
          <a:xfrm>
            <a:off x="3337883" y="6282000"/>
            <a:ext cx="2490460" cy="576000"/>
          </a:xfrm>
          <a:prstGeom prst="rect">
            <a:avLst/>
          </a:prstGeom>
        </p:spPr>
      </p:pic>
    </p:spTree>
    <p:extLst>
      <p:ext uri="{BB962C8B-B14F-4D97-AF65-F5344CB8AC3E}">
        <p14:creationId xmlns="" xmlns:p14="http://schemas.microsoft.com/office/powerpoint/2010/main" val="41256715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3">
                                            <p:bg/>
                                          </p:spTgt>
                                        </p:tgtEl>
                                        <p:attrNameLst>
                                          <p:attrName>r</p:attrName>
                                        </p:attrNameLst>
                                      </p:cBhvr>
                                    </p:animRot>
                                    <p:animRot by="-240000">
                                      <p:cBhvr>
                                        <p:cTn id="7" dur="200" fill="hold">
                                          <p:stCondLst>
                                            <p:cond delay="200"/>
                                          </p:stCondLst>
                                        </p:cTn>
                                        <p:tgtEl>
                                          <p:spTgt spid="3">
                                            <p:bg/>
                                          </p:spTgt>
                                        </p:tgtEl>
                                        <p:attrNameLst>
                                          <p:attrName>r</p:attrName>
                                        </p:attrNameLst>
                                      </p:cBhvr>
                                    </p:animRot>
                                    <p:animRot by="240000">
                                      <p:cBhvr>
                                        <p:cTn id="8" dur="200" fill="hold">
                                          <p:stCondLst>
                                            <p:cond delay="400"/>
                                          </p:stCondLst>
                                        </p:cTn>
                                        <p:tgtEl>
                                          <p:spTgt spid="3">
                                            <p:bg/>
                                          </p:spTgt>
                                        </p:tgtEl>
                                        <p:attrNameLst>
                                          <p:attrName>r</p:attrName>
                                        </p:attrNameLst>
                                      </p:cBhvr>
                                    </p:animRot>
                                    <p:animRot by="-240000">
                                      <p:cBhvr>
                                        <p:cTn id="9" dur="200" fill="hold">
                                          <p:stCondLst>
                                            <p:cond delay="600"/>
                                          </p:stCondLst>
                                        </p:cTn>
                                        <p:tgtEl>
                                          <p:spTgt spid="3">
                                            <p:bg/>
                                          </p:spTgt>
                                        </p:tgtEl>
                                        <p:attrNameLst>
                                          <p:attrName>r</p:attrName>
                                        </p:attrNameLst>
                                      </p:cBhvr>
                                    </p:animRot>
                                    <p:animRot by="120000">
                                      <p:cBhvr>
                                        <p:cTn id="10" dur="200" fill="hold">
                                          <p:stCondLst>
                                            <p:cond delay="800"/>
                                          </p:stCondLst>
                                        </p:cTn>
                                        <p:tgtEl>
                                          <p:spTgt spid="3">
                                            <p:bg/>
                                          </p:spTgt>
                                        </p:tgtEl>
                                        <p:attrNameLst>
                                          <p:attrName>r</p:attrName>
                                        </p:attrNameLst>
                                      </p:cBhvr>
                                    </p:animRot>
                                  </p:childTnLst>
                                </p:cTn>
                              </p:par>
                            </p:childTnLst>
                          </p:cTn>
                        </p:par>
                        <p:par>
                          <p:cTn id="11" fill="hold">
                            <p:stCondLst>
                              <p:cond delay="1000"/>
                            </p:stCondLst>
                            <p:childTnLst>
                              <p:par>
                                <p:cTn id="12" presetID="32" presetClass="emph" presetSubtype="0" fill="hold" grpId="0" nodeType="afterEffect">
                                  <p:stCondLst>
                                    <p:cond delay="0"/>
                                  </p:stCondLst>
                                  <p:childTnLst>
                                    <p:animRot by="120000">
                                      <p:cBhvr>
                                        <p:cTn id="13" dur="100" fill="hold">
                                          <p:stCondLst>
                                            <p:cond delay="0"/>
                                          </p:stCondLst>
                                        </p:cTn>
                                        <p:tgtEl>
                                          <p:spTgt spid="3">
                                            <p:txEl>
                                              <p:pRg st="0" end="0"/>
                                            </p:txEl>
                                          </p:spTgt>
                                        </p:tgtEl>
                                        <p:attrNameLst>
                                          <p:attrName>r</p:attrName>
                                        </p:attrNameLst>
                                      </p:cBhvr>
                                    </p:animRot>
                                    <p:animRot by="-240000">
                                      <p:cBhvr>
                                        <p:cTn id="14" dur="200" fill="hold">
                                          <p:stCondLst>
                                            <p:cond delay="200"/>
                                          </p:stCondLst>
                                        </p:cTn>
                                        <p:tgtEl>
                                          <p:spTgt spid="3">
                                            <p:txEl>
                                              <p:pRg st="0" end="0"/>
                                            </p:txEl>
                                          </p:spTgt>
                                        </p:tgtEl>
                                        <p:attrNameLst>
                                          <p:attrName>r</p:attrName>
                                        </p:attrNameLst>
                                      </p:cBhvr>
                                    </p:animRot>
                                    <p:animRot by="240000">
                                      <p:cBhvr>
                                        <p:cTn id="15" dur="200" fill="hold">
                                          <p:stCondLst>
                                            <p:cond delay="400"/>
                                          </p:stCondLst>
                                        </p:cTn>
                                        <p:tgtEl>
                                          <p:spTgt spid="3">
                                            <p:txEl>
                                              <p:pRg st="0" end="0"/>
                                            </p:txEl>
                                          </p:spTgt>
                                        </p:tgtEl>
                                        <p:attrNameLst>
                                          <p:attrName>r</p:attrName>
                                        </p:attrNameLst>
                                      </p:cBhvr>
                                    </p:animRot>
                                    <p:animRot by="-240000">
                                      <p:cBhvr>
                                        <p:cTn id="16" dur="200" fill="hold">
                                          <p:stCondLst>
                                            <p:cond delay="600"/>
                                          </p:stCondLst>
                                        </p:cTn>
                                        <p:tgtEl>
                                          <p:spTgt spid="3">
                                            <p:txEl>
                                              <p:pRg st="0" end="0"/>
                                            </p:txEl>
                                          </p:spTgt>
                                        </p:tgtEl>
                                        <p:attrNameLst>
                                          <p:attrName>r</p:attrName>
                                        </p:attrNameLst>
                                      </p:cBhvr>
                                    </p:animRot>
                                    <p:animRot by="120000">
                                      <p:cBhvr>
                                        <p:cTn id="17" dur="200" fill="hold">
                                          <p:stCondLst>
                                            <p:cond delay="800"/>
                                          </p:stCondLst>
                                        </p:cTn>
                                        <p:tgtEl>
                                          <p:spTgt spid="3">
                                            <p:txEl>
                                              <p:pRg st="0" end="0"/>
                                            </p:txEl>
                                          </p:spTgt>
                                        </p:tgtEl>
                                        <p:attrNameLst>
                                          <p:attrName>r</p:attrName>
                                        </p:attrNameLst>
                                      </p:cBhvr>
                                    </p:animRot>
                                  </p:childTnLst>
                                </p:cTn>
                              </p:par>
                            </p:childTnLst>
                          </p:cTn>
                        </p:par>
                        <p:par>
                          <p:cTn id="18" fill="hold">
                            <p:stCondLst>
                              <p:cond delay="2000"/>
                            </p:stCondLst>
                            <p:childTnLst>
                              <p:par>
                                <p:cTn id="19" presetID="32" presetClass="emph" presetSubtype="0" fill="hold" grpId="0" nodeType="afterEffect">
                                  <p:stCondLst>
                                    <p:cond delay="0"/>
                                  </p:stCondLst>
                                  <p:childTnLst>
                                    <p:animRot by="120000">
                                      <p:cBhvr>
                                        <p:cTn id="20" dur="100" fill="hold">
                                          <p:stCondLst>
                                            <p:cond delay="0"/>
                                          </p:stCondLst>
                                        </p:cTn>
                                        <p:tgtEl>
                                          <p:spTgt spid="3">
                                            <p:txEl>
                                              <p:pRg st="2" end="2"/>
                                            </p:txEl>
                                          </p:spTgt>
                                        </p:tgtEl>
                                        <p:attrNameLst>
                                          <p:attrName>r</p:attrName>
                                        </p:attrNameLst>
                                      </p:cBhvr>
                                    </p:animRot>
                                    <p:animRot by="-240000">
                                      <p:cBhvr>
                                        <p:cTn id="21" dur="200" fill="hold">
                                          <p:stCondLst>
                                            <p:cond delay="200"/>
                                          </p:stCondLst>
                                        </p:cTn>
                                        <p:tgtEl>
                                          <p:spTgt spid="3">
                                            <p:txEl>
                                              <p:pRg st="2" end="2"/>
                                            </p:txEl>
                                          </p:spTgt>
                                        </p:tgtEl>
                                        <p:attrNameLst>
                                          <p:attrName>r</p:attrName>
                                        </p:attrNameLst>
                                      </p:cBhvr>
                                    </p:animRot>
                                    <p:animRot by="240000">
                                      <p:cBhvr>
                                        <p:cTn id="22" dur="200" fill="hold">
                                          <p:stCondLst>
                                            <p:cond delay="400"/>
                                          </p:stCondLst>
                                        </p:cTn>
                                        <p:tgtEl>
                                          <p:spTgt spid="3">
                                            <p:txEl>
                                              <p:pRg st="2" end="2"/>
                                            </p:txEl>
                                          </p:spTgt>
                                        </p:tgtEl>
                                        <p:attrNameLst>
                                          <p:attrName>r</p:attrName>
                                        </p:attrNameLst>
                                      </p:cBhvr>
                                    </p:animRot>
                                    <p:animRot by="-240000">
                                      <p:cBhvr>
                                        <p:cTn id="23" dur="200" fill="hold">
                                          <p:stCondLst>
                                            <p:cond delay="600"/>
                                          </p:stCondLst>
                                        </p:cTn>
                                        <p:tgtEl>
                                          <p:spTgt spid="3">
                                            <p:txEl>
                                              <p:pRg st="2" end="2"/>
                                            </p:txEl>
                                          </p:spTgt>
                                        </p:tgtEl>
                                        <p:attrNameLst>
                                          <p:attrName>r</p:attrName>
                                        </p:attrNameLst>
                                      </p:cBhvr>
                                    </p:animRot>
                                    <p:animRot by="120000">
                                      <p:cBhvr>
                                        <p:cTn id="24" dur="200" fill="hold">
                                          <p:stCondLst>
                                            <p:cond delay="800"/>
                                          </p:stCondLst>
                                        </p:cTn>
                                        <p:tgtEl>
                                          <p:spTgt spid="3">
                                            <p:txEl>
                                              <p:pRg st="2" end="2"/>
                                            </p:txEl>
                                          </p:spTgt>
                                        </p:tgtEl>
                                        <p:attrNameLst>
                                          <p:attrName>r</p:attrName>
                                        </p:attrNameLst>
                                      </p:cBhvr>
                                    </p:animRot>
                                  </p:childTnLst>
                                </p:cTn>
                              </p:par>
                            </p:childTnLst>
                          </p:cTn>
                        </p:par>
                        <p:par>
                          <p:cTn id="25" fill="hold">
                            <p:stCondLst>
                              <p:cond delay="3000"/>
                            </p:stCondLst>
                            <p:childTnLst>
                              <p:par>
                                <p:cTn id="26" presetID="32" presetClass="emph" presetSubtype="0" fill="hold" grpId="0" nodeType="afterEffect">
                                  <p:stCondLst>
                                    <p:cond delay="0"/>
                                  </p:stCondLst>
                                  <p:childTnLst>
                                    <p:animRot by="120000">
                                      <p:cBhvr>
                                        <p:cTn id="27" dur="100" fill="hold">
                                          <p:stCondLst>
                                            <p:cond delay="0"/>
                                          </p:stCondLst>
                                        </p:cTn>
                                        <p:tgtEl>
                                          <p:spTgt spid="3">
                                            <p:txEl>
                                              <p:pRg st="4" end="4"/>
                                            </p:txEl>
                                          </p:spTgt>
                                        </p:tgtEl>
                                        <p:attrNameLst>
                                          <p:attrName>r</p:attrName>
                                        </p:attrNameLst>
                                      </p:cBhvr>
                                    </p:animRot>
                                    <p:animRot by="-240000">
                                      <p:cBhvr>
                                        <p:cTn id="28" dur="200" fill="hold">
                                          <p:stCondLst>
                                            <p:cond delay="200"/>
                                          </p:stCondLst>
                                        </p:cTn>
                                        <p:tgtEl>
                                          <p:spTgt spid="3">
                                            <p:txEl>
                                              <p:pRg st="4" end="4"/>
                                            </p:txEl>
                                          </p:spTgt>
                                        </p:tgtEl>
                                        <p:attrNameLst>
                                          <p:attrName>r</p:attrName>
                                        </p:attrNameLst>
                                      </p:cBhvr>
                                    </p:animRot>
                                    <p:animRot by="240000">
                                      <p:cBhvr>
                                        <p:cTn id="29" dur="200" fill="hold">
                                          <p:stCondLst>
                                            <p:cond delay="400"/>
                                          </p:stCondLst>
                                        </p:cTn>
                                        <p:tgtEl>
                                          <p:spTgt spid="3">
                                            <p:txEl>
                                              <p:pRg st="4" end="4"/>
                                            </p:txEl>
                                          </p:spTgt>
                                        </p:tgtEl>
                                        <p:attrNameLst>
                                          <p:attrName>r</p:attrName>
                                        </p:attrNameLst>
                                      </p:cBhvr>
                                    </p:animRot>
                                    <p:animRot by="-240000">
                                      <p:cBhvr>
                                        <p:cTn id="30" dur="200" fill="hold">
                                          <p:stCondLst>
                                            <p:cond delay="600"/>
                                          </p:stCondLst>
                                        </p:cTn>
                                        <p:tgtEl>
                                          <p:spTgt spid="3">
                                            <p:txEl>
                                              <p:pRg st="4" end="4"/>
                                            </p:txEl>
                                          </p:spTgt>
                                        </p:tgtEl>
                                        <p:attrNameLst>
                                          <p:attrName>r</p:attrName>
                                        </p:attrNameLst>
                                      </p:cBhvr>
                                    </p:animRot>
                                    <p:animRot by="120000">
                                      <p:cBhvr>
                                        <p:cTn id="31" dur="200" fill="hold">
                                          <p:stCondLst>
                                            <p:cond delay="800"/>
                                          </p:stCondLst>
                                        </p:cTn>
                                        <p:tgtEl>
                                          <p:spTgt spid="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Metin kutusu 1"/>
          <p:cNvSpPr txBox="1">
            <a:spLocks noChangeArrowheads="1"/>
          </p:cNvSpPr>
          <p:nvPr/>
        </p:nvSpPr>
        <p:spPr bwMode="auto">
          <a:xfrm>
            <a:off x="465899" y="2628352"/>
            <a:ext cx="8424935" cy="36637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40000"/>
              </a:lnSpc>
              <a:defRPr/>
            </a:pPr>
            <a:r>
              <a:rPr lang="tr-TR" altLang="tr-TR" sz="2400" b="1" dirty="0">
                <a:effectLst>
                  <a:glow rad="127000">
                    <a:schemeClr val="accent2">
                      <a:lumMod val="20000"/>
                      <a:lumOff val="80000"/>
                    </a:schemeClr>
                  </a:glow>
                </a:effectLst>
                <a:latin typeface="+mj-lt"/>
              </a:rPr>
              <a:t>Beslenme ile ilgili konularda </a:t>
            </a:r>
          </a:p>
          <a:p>
            <a:pPr algn="ctr">
              <a:lnSpc>
                <a:spcPct val="140000"/>
              </a:lnSpc>
              <a:defRPr/>
            </a:pPr>
            <a:r>
              <a:rPr lang="tr-TR" altLang="tr-TR" sz="2400" b="1" dirty="0">
                <a:effectLst>
                  <a:glow rad="127000">
                    <a:schemeClr val="accent2">
                      <a:lumMod val="20000"/>
                      <a:lumOff val="80000"/>
                    </a:schemeClr>
                  </a:glow>
                </a:effectLst>
                <a:latin typeface="+mj-lt"/>
              </a:rPr>
              <a:t>doğru bilgi edinmek ve tıbbi beslenme tedavisi almak için;</a:t>
            </a:r>
          </a:p>
          <a:p>
            <a:pPr algn="ctr">
              <a:lnSpc>
                <a:spcPct val="140000"/>
              </a:lnSpc>
              <a:defRPr/>
            </a:pPr>
            <a:r>
              <a:rPr lang="tr-TR" altLang="tr-TR" sz="2400" b="1" dirty="0">
                <a:effectLst>
                  <a:glow rad="127000">
                    <a:schemeClr val="accent2">
                      <a:lumMod val="20000"/>
                      <a:lumOff val="80000"/>
                    </a:schemeClr>
                  </a:glow>
                </a:effectLst>
                <a:latin typeface="+mj-lt"/>
              </a:rPr>
              <a:t>Aile Hekiminiz aracılığı ile</a:t>
            </a:r>
          </a:p>
          <a:p>
            <a:pPr algn="ctr">
              <a:lnSpc>
                <a:spcPct val="140000"/>
              </a:lnSpc>
              <a:defRPr/>
            </a:pPr>
            <a:r>
              <a:rPr lang="tr-TR" altLang="tr-TR" sz="2400" b="1" dirty="0" smtClean="0">
                <a:effectLst>
                  <a:glow rad="127000">
                    <a:schemeClr val="accent2">
                      <a:lumMod val="20000"/>
                      <a:lumOff val="80000"/>
                    </a:schemeClr>
                  </a:glow>
                </a:effectLst>
                <a:latin typeface="+mj-lt"/>
              </a:rPr>
              <a:t>İlçe Sağlık Müdürlükleri/Toplum </a:t>
            </a:r>
            <a:r>
              <a:rPr lang="tr-TR" altLang="tr-TR" sz="2400" b="1" dirty="0">
                <a:effectLst>
                  <a:glow rad="127000">
                    <a:schemeClr val="accent2">
                      <a:lumMod val="20000"/>
                      <a:lumOff val="80000"/>
                    </a:schemeClr>
                  </a:glow>
                </a:effectLst>
                <a:latin typeface="+mj-lt"/>
              </a:rPr>
              <a:t>Sağlığı Merkezleri ve </a:t>
            </a:r>
            <a:endParaRPr lang="tr-TR" altLang="tr-TR" sz="2400" b="1" dirty="0" smtClean="0">
              <a:effectLst>
                <a:glow rad="127000">
                  <a:schemeClr val="accent2">
                    <a:lumMod val="20000"/>
                    <a:lumOff val="80000"/>
                  </a:schemeClr>
                </a:glow>
              </a:effectLst>
              <a:latin typeface="+mj-lt"/>
            </a:endParaRPr>
          </a:p>
          <a:p>
            <a:pPr algn="ctr">
              <a:lnSpc>
                <a:spcPct val="140000"/>
              </a:lnSpc>
              <a:defRPr/>
            </a:pPr>
            <a:r>
              <a:rPr lang="tr-TR" altLang="tr-TR" sz="2400" b="1" dirty="0" smtClean="0">
                <a:effectLst>
                  <a:glow rad="127000">
                    <a:schemeClr val="accent2">
                      <a:lumMod val="20000"/>
                      <a:lumOff val="80000"/>
                    </a:schemeClr>
                  </a:glow>
                </a:effectLst>
                <a:latin typeface="+mj-lt"/>
              </a:rPr>
              <a:t>Sağlıklı </a:t>
            </a:r>
            <a:r>
              <a:rPr lang="tr-TR" altLang="tr-TR" sz="2400" b="1" dirty="0">
                <a:effectLst>
                  <a:glow rad="127000">
                    <a:schemeClr val="accent2">
                      <a:lumMod val="20000"/>
                      <a:lumOff val="80000"/>
                    </a:schemeClr>
                  </a:glow>
                </a:effectLst>
                <a:latin typeface="+mj-lt"/>
              </a:rPr>
              <a:t>Hayat Merkezlerinde verilen </a:t>
            </a:r>
          </a:p>
          <a:p>
            <a:pPr algn="ctr">
              <a:lnSpc>
                <a:spcPct val="140000"/>
              </a:lnSpc>
              <a:defRPr/>
            </a:pPr>
            <a:r>
              <a:rPr lang="tr-TR" altLang="tr-TR" sz="2400" b="1" dirty="0">
                <a:effectLst>
                  <a:glow rad="127000">
                    <a:schemeClr val="accent2">
                      <a:lumMod val="20000"/>
                      <a:lumOff val="80000"/>
                    </a:schemeClr>
                  </a:glow>
                </a:effectLst>
                <a:latin typeface="+mj-lt"/>
              </a:rPr>
              <a:t>«Beslenme / Obezite Danışmanlığı» </a:t>
            </a:r>
          </a:p>
          <a:p>
            <a:pPr algn="ctr">
              <a:lnSpc>
                <a:spcPct val="140000"/>
              </a:lnSpc>
              <a:defRPr/>
            </a:pPr>
            <a:r>
              <a:rPr lang="tr-TR" altLang="tr-TR" sz="2400" b="1" dirty="0">
                <a:effectLst>
                  <a:glow rad="127000">
                    <a:schemeClr val="accent2">
                      <a:lumMod val="20000"/>
                      <a:lumOff val="80000"/>
                    </a:schemeClr>
                  </a:glow>
                </a:effectLst>
                <a:latin typeface="+mj-lt"/>
              </a:rPr>
              <a:t>hizmetinden yararlanabilirsiniz</a:t>
            </a:r>
          </a:p>
        </p:txBody>
      </p:sp>
      <p:grpSp>
        <p:nvGrpSpPr>
          <p:cNvPr id="55299" name="Grup 3"/>
          <p:cNvGrpSpPr>
            <a:grpSpLocks/>
          </p:cNvGrpSpPr>
          <p:nvPr/>
        </p:nvGrpSpPr>
        <p:grpSpPr bwMode="auto">
          <a:xfrm>
            <a:off x="2716366" y="114301"/>
            <a:ext cx="3924000" cy="2556000"/>
            <a:chOff x="2627784" y="260648"/>
            <a:chExt cx="4102406" cy="2736304"/>
          </a:xfrm>
        </p:grpSpPr>
        <p:pic>
          <p:nvPicPr>
            <p:cNvPr id="55301" name="Resim 2"/>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27784" y="260648"/>
              <a:ext cx="4102406" cy="27363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Resim 98"/>
            <p:cNvPicPr>
              <a:picLocks noChangeAspect="1"/>
            </p:cNvPicPr>
            <p:nvPr/>
          </p:nvPicPr>
          <p:blipFill rotWithShape="1">
            <a:blip r:embed="rId4" cstate="print">
              <a:extLst>
                <a:ext uri="{28A0092B-C50C-407E-A947-70E740481C1C}">
                  <a14:useLocalDpi xmlns="" xmlns:a14="http://schemas.microsoft.com/office/drawing/2010/main" val="0"/>
                </a:ext>
              </a:extLst>
            </a:blip>
            <a:srcRect l="20849" t="1124" r="13625" b="1124"/>
            <a:stretch/>
          </p:blipFill>
          <p:spPr bwMode="auto">
            <a:xfrm>
              <a:off x="4591089" y="476927"/>
              <a:ext cx="863827" cy="863828"/>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8" name="Resim 7"/>
          <p:cNvPicPr>
            <a:picLocks noChangeAspect="1"/>
          </p:cNvPicPr>
          <p:nvPr/>
        </p:nvPicPr>
        <p:blipFill rotWithShape="1">
          <a:blip r:embed="rId5" cstate="print">
            <a:extLst>
              <a:ext uri="{28A0092B-C50C-407E-A947-70E740481C1C}">
                <a14:useLocalDpi xmlns="" xmlns:a14="http://schemas.microsoft.com/office/drawing/2010/main" val="0"/>
              </a:ext>
            </a:extLst>
          </a:blip>
          <a:srcRect t="3813" r="3248" b="13788"/>
          <a:stretch/>
        </p:blipFill>
        <p:spPr>
          <a:xfrm>
            <a:off x="3337883" y="6282000"/>
            <a:ext cx="2490460" cy="576000"/>
          </a:xfrm>
          <a:prstGeom prst="rect">
            <a:avLst/>
          </a:prstGeom>
        </p:spPr>
      </p:pic>
    </p:spTree>
    <p:extLst>
      <p:ext uri="{BB962C8B-B14F-4D97-AF65-F5344CB8AC3E}">
        <p14:creationId xmlns="" xmlns:p14="http://schemas.microsoft.com/office/powerpoint/2010/main" val="1469785753"/>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a:solidFill>
            <a:schemeClr val="accent2">
              <a:lumMod val="40000"/>
              <a:lumOff val="60000"/>
            </a:schemeClr>
          </a:solidFill>
        </p:spPr>
        <p:txBody>
          <a:bodyPr anchor="ctr">
            <a:noAutofit/>
          </a:bodyPr>
          <a:lstStyle/>
          <a:p>
            <a:pPr marL="0" indent="0" algn="ctr">
              <a:buNone/>
              <a:defRPr/>
            </a:pPr>
            <a:r>
              <a:rPr lang="tr-TR" dirty="0">
                <a:solidFill>
                  <a:srgbClr val="3366FF"/>
                </a:solidFill>
              </a:rPr>
              <a:t>Materyali Hazırlayanlar</a:t>
            </a:r>
            <a:br>
              <a:rPr lang="tr-TR" dirty="0">
                <a:solidFill>
                  <a:srgbClr val="3366FF"/>
                </a:solidFill>
              </a:rPr>
            </a:br>
            <a:r>
              <a:rPr lang="tr-TR" dirty="0">
                <a:solidFill>
                  <a:srgbClr val="3366FF"/>
                </a:solidFill>
              </a:rPr>
              <a:t>(Soyadına göre alfabetik sıra ile)</a:t>
            </a:r>
          </a:p>
          <a:p>
            <a:pPr marL="0" indent="0" algn="ctr">
              <a:buNone/>
              <a:defRPr/>
            </a:pPr>
            <a:endParaRPr lang="tr-TR" dirty="0">
              <a:ea typeface="+mj-ea"/>
              <a:cs typeface="+mj-cs"/>
            </a:endParaRPr>
          </a:p>
          <a:p>
            <a:pPr marL="0" indent="0" algn="ctr">
              <a:buNone/>
              <a:defRPr/>
            </a:pPr>
            <a:r>
              <a:rPr lang="tr-TR" dirty="0">
                <a:ea typeface="+mj-ea"/>
                <a:cs typeface="+mj-cs"/>
              </a:rPr>
              <a:t>Prof. Dr. Berrin AKMAN</a:t>
            </a:r>
          </a:p>
          <a:p>
            <a:pPr marL="0" indent="0" algn="ctr">
              <a:buNone/>
              <a:defRPr/>
            </a:pPr>
            <a:r>
              <a:rPr lang="tr-TR" dirty="0" smtClean="0">
                <a:ea typeface="+mj-ea"/>
                <a:cs typeface="+mj-cs"/>
              </a:rPr>
              <a:t>Dyt</a:t>
            </a:r>
            <a:r>
              <a:rPr lang="tr-TR" dirty="0">
                <a:ea typeface="+mj-ea"/>
                <a:cs typeface="+mj-cs"/>
              </a:rPr>
              <a:t>. H. Berna KARAKAŞ</a:t>
            </a:r>
          </a:p>
          <a:p>
            <a:pPr marL="0" indent="0" algn="ctr">
              <a:buNone/>
              <a:defRPr/>
            </a:pPr>
            <a:r>
              <a:rPr lang="tr-TR" dirty="0">
                <a:ea typeface="+mj-ea"/>
                <a:cs typeface="+mj-cs"/>
              </a:rPr>
              <a:t>Öğr. Gör. Dr. Asiye UĞRAŞ DİKMEN</a:t>
            </a:r>
          </a:p>
          <a:p>
            <a:pPr marL="0" indent="0" algn="ctr">
              <a:buNone/>
              <a:defRPr/>
            </a:pPr>
            <a:r>
              <a:rPr lang="tr-TR" dirty="0">
                <a:ea typeface="+mj-ea"/>
                <a:cs typeface="+mj-cs"/>
              </a:rPr>
              <a:t>Prof. Dr. Nurcan </a:t>
            </a:r>
            <a:r>
              <a:rPr lang="tr-TR">
                <a:ea typeface="+mj-ea"/>
                <a:cs typeface="+mj-cs"/>
              </a:rPr>
              <a:t>YABANCI </a:t>
            </a:r>
            <a:r>
              <a:rPr lang="tr-TR" smtClean="0">
                <a:ea typeface="+mj-ea"/>
                <a:cs typeface="+mj-cs"/>
              </a:rPr>
              <a:t>AYHAN</a:t>
            </a:r>
            <a:endParaRPr lang="tr-TR" dirty="0">
              <a:ea typeface="+mj-ea"/>
              <a:cs typeface="+mj-cs"/>
            </a:endParaRPr>
          </a:p>
        </p:txBody>
      </p:sp>
    </p:spTree>
    <p:extLst>
      <p:ext uri="{BB962C8B-B14F-4D97-AF65-F5344CB8AC3E}">
        <p14:creationId xmlns="" xmlns:p14="http://schemas.microsoft.com/office/powerpoint/2010/main" val="250590965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Başlık 1"/>
          <p:cNvSpPr txBox="1">
            <a:spLocks/>
          </p:cNvSpPr>
          <p:nvPr/>
        </p:nvSpPr>
        <p:spPr bwMode="auto">
          <a:xfrm>
            <a:off x="0" y="438616"/>
            <a:ext cx="9040812" cy="1800225"/>
          </a:xfrm>
          <a:prstGeom prst="rect">
            <a:avLst/>
          </a:prstGeom>
          <a:noFill/>
          <a:ln w="9525">
            <a:solidFill>
              <a:srgbClr val="00B0F0"/>
            </a:solidFill>
            <a:miter lim="800000"/>
            <a:headEnd/>
            <a:tailEnd/>
          </a:ln>
          <a:extLst>
            <a:ext uri="{909E8E84-426E-40DD-AFC4-6F175D3DCCD1}">
              <a14:hiddenFill xmlns="" xmlns:a14="http://schemas.microsoft.com/office/drawing/2010/main">
                <a:solidFill>
                  <a:srgbClr val="FFFFFF"/>
                </a:solidFill>
              </a14:hiddenFill>
            </a:ext>
          </a:extLst>
        </p:spPr>
        <p:txBody>
          <a:bodyPr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spcBef>
                <a:spcPct val="0"/>
              </a:spcBef>
              <a:buFontTx/>
              <a:buNone/>
              <a:defRPr/>
            </a:pPr>
            <a:r>
              <a:rPr lang="tr-TR" altLang="tr-TR" sz="4400" b="1" dirty="0" err="1" smtClean="0">
                <a:effectLst>
                  <a:glow rad="63500">
                    <a:schemeClr val="accent2">
                      <a:satMod val="175000"/>
                      <a:alpha val="40000"/>
                    </a:schemeClr>
                  </a:glow>
                </a:effectLst>
                <a:latin typeface="Calibri Light" panose="020F0302020204030204" pitchFamily="34" charset="0"/>
              </a:rPr>
              <a:t>Healthy</a:t>
            </a:r>
            <a:r>
              <a:rPr lang="tr-TR" altLang="tr-TR" sz="4400" b="1" dirty="0" smtClean="0">
                <a:effectLst>
                  <a:glow rad="63500">
                    <a:schemeClr val="accent2">
                      <a:satMod val="175000"/>
                      <a:alpha val="40000"/>
                    </a:schemeClr>
                  </a:glow>
                </a:effectLst>
                <a:latin typeface="Calibri Light" panose="020F0302020204030204" pitchFamily="34" charset="0"/>
              </a:rPr>
              <a:t> </a:t>
            </a:r>
            <a:r>
              <a:rPr lang="tr-TR" altLang="tr-TR" sz="4400" b="1" dirty="0" err="1" smtClean="0">
                <a:effectLst>
                  <a:glow rad="63500">
                    <a:schemeClr val="accent2">
                      <a:satMod val="175000"/>
                      <a:alpha val="40000"/>
                    </a:schemeClr>
                  </a:glow>
                </a:effectLst>
                <a:latin typeface="Calibri Light" panose="020F0302020204030204" pitchFamily="34" charset="0"/>
              </a:rPr>
              <a:t>nutritions</a:t>
            </a:r>
            <a:r>
              <a:rPr lang="tr-TR" altLang="tr-TR" sz="4400" b="1" dirty="0" smtClean="0">
                <a:effectLst>
                  <a:glow rad="63500">
                    <a:schemeClr val="accent2">
                      <a:satMod val="175000"/>
                      <a:alpha val="40000"/>
                    </a:schemeClr>
                  </a:glow>
                </a:effectLst>
                <a:latin typeface="Calibri Light" panose="020F0302020204030204" pitchFamily="34" charset="0"/>
              </a:rPr>
              <a:t>=</a:t>
            </a:r>
            <a:endParaRPr lang="tr-TR" altLang="tr-TR" sz="4400" b="1" dirty="0">
              <a:effectLst>
                <a:glow rad="63500">
                  <a:schemeClr val="accent2">
                    <a:satMod val="175000"/>
                    <a:alpha val="40000"/>
                  </a:schemeClr>
                </a:glow>
              </a:effectLst>
              <a:latin typeface="Calibri Light" panose="020F0302020204030204" pitchFamily="34" charset="0"/>
            </a:endParaRPr>
          </a:p>
          <a:p>
            <a:pPr algn="ctr">
              <a:defRPr/>
            </a:pPr>
            <a:r>
              <a:rPr lang="tr-TR" altLang="tr-TR" sz="6000" b="1" dirty="0" smtClean="0">
                <a:solidFill>
                  <a:srgbClr val="FF0000"/>
                </a:solidFill>
              </a:rPr>
              <a:t>A</a:t>
            </a:r>
            <a:r>
              <a:rPr lang="tr-TR" altLang="tr-TR" sz="6000" b="1" dirty="0" smtClean="0">
                <a:solidFill>
                  <a:srgbClr val="00B050"/>
                </a:solidFill>
              </a:rPr>
              <a:t>D</a:t>
            </a:r>
            <a:r>
              <a:rPr lang="tr-TR" altLang="tr-TR" sz="6000" b="1" dirty="0" smtClean="0">
                <a:solidFill>
                  <a:srgbClr val="FFFF00"/>
                </a:solidFill>
              </a:rPr>
              <a:t>E</a:t>
            </a:r>
            <a:r>
              <a:rPr lang="tr-TR" altLang="tr-TR" sz="6000" b="1" dirty="0" smtClean="0">
                <a:solidFill>
                  <a:srgbClr val="00B0F0"/>
                </a:solidFill>
              </a:rPr>
              <a:t>Q</a:t>
            </a:r>
            <a:r>
              <a:rPr lang="tr-TR" altLang="tr-TR" sz="6000" b="1" dirty="0" smtClean="0">
                <a:solidFill>
                  <a:srgbClr val="00B050"/>
                </a:solidFill>
              </a:rPr>
              <a:t>U</a:t>
            </a:r>
            <a:r>
              <a:rPr lang="tr-TR" altLang="tr-TR" sz="6000" b="1" dirty="0" smtClean="0">
                <a:solidFill>
                  <a:srgbClr val="FF0000"/>
                </a:solidFill>
              </a:rPr>
              <a:t>A</a:t>
            </a:r>
            <a:r>
              <a:rPr lang="tr-TR" altLang="tr-TR" sz="6000" b="1" dirty="0" smtClean="0">
                <a:solidFill>
                  <a:srgbClr val="00B050"/>
                </a:solidFill>
              </a:rPr>
              <a:t>TE</a:t>
            </a:r>
            <a:r>
              <a:rPr lang="tr-TR" altLang="tr-TR" sz="6000" b="1" dirty="0" smtClean="0">
                <a:solidFill>
                  <a:srgbClr val="FFFF00"/>
                </a:solidFill>
              </a:rPr>
              <a:t>D</a:t>
            </a:r>
            <a:r>
              <a:rPr lang="tr-TR" altLang="tr-TR" sz="6000" b="1" dirty="0" smtClean="0">
                <a:solidFill>
                  <a:srgbClr val="00B050"/>
                </a:solidFill>
              </a:rPr>
              <a:t> A</a:t>
            </a:r>
            <a:r>
              <a:rPr lang="tr-TR" altLang="tr-TR" sz="6000" b="1" dirty="0" smtClean="0">
                <a:solidFill>
                  <a:srgbClr val="0CB3DA"/>
                </a:solidFill>
              </a:rPr>
              <a:t>N</a:t>
            </a:r>
            <a:r>
              <a:rPr lang="tr-TR" altLang="tr-TR" sz="6000" b="1" dirty="0" smtClean="0">
                <a:solidFill>
                  <a:srgbClr val="00B050"/>
                </a:solidFill>
              </a:rPr>
              <a:t>D B</a:t>
            </a:r>
            <a:r>
              <a:rPr lang="tr-TR" altLang="tr-TR" sz="6000" b="1" dirty="0" smtClean="0">
                <a:solidFill>
                  <a:srgbClr val="FF0000"/>
                </a:solidFill>
              </a:rPr>
              <a:t>A</a:t>
            </a:r>
            <a:r>
              <a:rPr lang="tr-TR" altLang="tr-TR" sz="6000" b="1" dirty="0" smtClean="0">
                <a:solidFill>
                  <a:srgbClr val="7030A0"/>
                </a:solidFill>
              </a:rPr>
              <a:t>L</a:t>
            </a:r>
            <a:r>
              <a:rPr lang="tr-TR" altLang="tr-TR" sz="6000" b="1" dirty="0" smtClean="0">
                <a:solidFill>
                  <a:srgbClr val="00B050"/>
                </a:solidFill>
              </a:rPr>
              <a:t>A</a:t>
            </a:r>
            <a:r>
              <a:rPr lang="tr-TR" altLang="tr-TR" sz="6000" b="1" dirty="0" smtClean="0">
                <a:solidFill>
                  <a:srgbClr val="FFFF00"/>
                </a:solidFill>
              </a:rPr>
              <a:t>N</a:t>
            </a:r>
            <a:r>
              <a:rPr lang="tr-TR" altLang="tr-TR" sz="6000" b="1" dirty="0" smtClean="0">
                <a:solidFill>
                  <a:srgbClr val="00B050"/>
                </a:solidFill>
              </a:rPr>
              <a:t>C</a:t>
            </a:r>
            <a:r>
              <a:rPr lang="tr-TR" altLang="tr-TR" sz="6000" b="1" dirty="0" smtClean="0">
                <a:solidFill>
                  <a:srgbClr val="00B0F0"/>
                </a:solidFill>
              </a:rPr>
              <a:t>E</a:t>
            </a:r>
            <a:r>
              <a:rPr lang="tr-TR" altLang="tr-TR" sz="6000" b="1" dirty="0" smtClean="0">
                <a:solidFill>
                  <a:srgbClr val="00B050"/>
                </a:solidFill>
              </a:rPr>
              <a:t>D </a:t>
            </a:r>
            <a:r>
              <a:rPr lang="tr-TR" altLang="tr-TR" sz="6000" b="1" dirty="0" smtClean="0">
                <a:solidFill>
                  <a:srgbClr val="00B0F0"/>
                </a:solidFill>
              </a:rPr>
              <a:t>N</a:t>
            </a:r>
            <a:r>
              <a:rPr lang="tr-TR" altLang="tr-TR" sz="6000" b="1" dirty="0" smtClean="0">
                <a:solidFill>
                  <a:srgbClr val="00B050"/>
                </a:solidFill>
              </a:rPr>
              <a:t>U</a:t>
            </a:r>
            <a:r>
              <a:rPr lang="tr-TR" altLang="tr-TR" sz="6000" b="1" dirty="0" smtClean="0">
                <a:solidFill>
                  <a:srgbClr val="FF0000"/>
                </a:solidFill>
              </a:rPr>
              <a:t>T</a:t>
            </a:r>
            <a:r>
              <a:rPr lang="tr-TR" altLang="tr-TR" sz="6000" b="1" dirty="0" smtClean="0">
                <a:solidFill>
                  <a:srgbClr val="00B050"/>
                </a:solidFill>
              </a:rPr>
              <a:t>Rİ</a:t>
            </a:r>
            <a:r>
              <a:rPr lang="tr-TR" altLang="tr-TR" sz="6000" b="1" dirty="0" smtClean="0">
                <a:solidFill>
                  <a:srgbClr val="FFFF00"/>
                </a:solidFill>
              </a:rPr>
              <a:t>T</a:t>
            </a:r>
            <a:r>
              <a:rPr lang="tr-TR" altLang="tr-TR" sz="6000" b="1" dirty="0" smtClean="0">
                <a:solidFill>
                  <a:srgbClr val="00B050"/>
                </a:solidFill>
              </a:rPr>
              <a:t>İ</a:t>
            </a:r>
            <a:r>
              <a:rPr lang="tr-TR" altLang="tr-TR" sz="6000" b="1" dirty="0" smtClean="0">
                <a:solidFill>
                  <a:srgbClr val="FF0000"/>
                </a:solidFill>
              </a:rPr>
              <a:t>O</a:t>
            </a:r>
            <a:r>
              <a:rPr lang="tr-TR" altLang="tr-TR" sz="6000" b="1" dirty="0" smtClean="0">
                <a:solidFill>
                  <a:srgbClr val="00B050"/>
                </a:solidFill>
              </a:rPr>
              <a:t>N</a:t>
            </a:r>
            <a:r>
              <a:rPr lang="tr-TR" altLang="tr-TR" sz="6000" b="1" dirty="0" smtClean="0">
                <a:solidFill>
                  <a:srgbClr val="FFFF00"/>
                </a:solidFill>
              </a:rPr>
              <a:t>S</a:t>
            </a:r>
            <a:endParaRPr lang="tr-TR" altLang="tr-TR" sz="6000" b="1" dirty="0">
              <a:solidFill>
                <a:srgbClr val="FFFF00"/>
              </a:solidFill>
            </a:endParaRPr>
          </a:p>
        </p:txBody>
      </p:sp>
      <p:sp>
        <p:nvSpPr>
          <p:cNvPr id="5" name="Aşağı Ok 4"/>
          <p:cNvSpPr/>
          <p:nvPr/>
        </p:nvSpPr>
        <p:spPr>
          <a:xfrm>
            <a:off x="4134921" y="2452432"/>
            <a:ext cx="776287" cy="71913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7412" name="İçerik Yer Tutucusu 2"/>
          <p:cNvSpPr txBox="1">
            <a:spLocks/>
          </p:cNvSpPr>
          <p:nvPr/>
        </p:nvSpPr>
        <p:spPr bwMode="auto">
          <a:xfrm>
            <a:off x="250827" y="2795589"/>
            <a:ext cx="8642351" cy="3459163"/>
          </a:xfrm>
          <a:prstGeom prst="rect">
            <a:avLst/>
          </a:prstGeom>
          <a:noFill/>
          <a:ln w="9525">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r>
              <a:rPr lang="en-US" sz="3600" dirty="0" smtClean="0"/>
              <a:t>Nutrition is essential in all life processes from infancy, childhood, adolescence and adulthood to old age for the maintenance of life, growth and development, productivity, health and well-being.</a:t>
            </a:r>
            <a:endParaRPr lang="tr-TR" sz="3600" dirty="0"/>
          </a:p>
        </p:txBody>
      </p:sp>
      <p:pic>
        <p:nvPicPr>
          <p:cNvPr id="7" name="Resim 6"/>
          <p:cNvPicPr>
            <a:picLocks noChangeAspect="1"/>
          </p:cNvPicPr>
          <p:nvPr/>
        </p:nvPicPr>
        <p:blipFill rotWithShape="1">
          <a:blip r:embed="rId2" cstate="print">
            <a:extLst>
              <a:ext uri="{28A0092B-C50C-407E-A947-70E740481C1C}">
                <a14:useLocalDpi xmlns="" xmlns:a14="http://schemas.microsoft.com/office/drawing/2010/main" val="0"/>
              </a:ext>
            </a:extLst>
          </a:blip>
          <a:srcRect t="3813" r="3248" b="13788"/>
          <a:stretch/>
        </p:blipFill>
        <p:spPr>
          <a:xfrm>
            <a:off x="3337883" y="6282000"/>
            <a:ext cx="2490460" cy="576000"/>
          </a:xfrm>
          <a:prstGeom prst="rect">
            <a:avLst/>
          </a:prstGeom>
        </p:spPr>
      </p:pic>
    </p:spTree>
    <p:extLst>
      <p:ext uri="{BB962C8B-B14F-4D97-AF65-F5344CB8AC3E}">
        <p14:creationId xmlns="" xmlns:p14="http://schemas.microsoft.com/office/powerpoint/2010/main" val="18208978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28589"/>
            <a:ext cx="9144000" cy="792163"/>
          </a:xfrm>
          <a:ln>
            <a:solidFill>
              <a:srgbClr val="00B0F0"/>
            </a:solidFill>
          </a:ln>
        </p:spPr>
        <p:txBody>
          <a:bodyPr>
            <a:normAutofit/>
          </a:bodyPr>
          <a:lstStyle/>
          <a:p>
            <a:pPr algn="ctr">
              <a:defRPr/>
            </a:pPr>
            <a:r>
              <a:rPr lang="tr-TR" sz="3600" b="1" dirty="0" err="1" smtClean="0">
                <a:solidFill>
                  <a:srgbClr val="FF0000"/>
                </a:solidFill>
                <a:latin typeface="+mn-lt"/>
              </a:rPr>
              <a:t>What</a:t>
            </a:r>
            <a:r>
              <a:rPr lang="tr-TR" sz="3600" b="1" dirty="0" smtClean="0">
                <a:solidFill>
                  <a:srgbClr val="FF0000"/>
                </a:solidFill>
                <a:latin typeface="+mn-lt"/>
              </a:rPr>
              <a:t> is a </a:t>
            </a:r>
            <a:r>
              <a:rPr lang="tr-TR" sz="3600" b="1" dirty="0" err="1" smtClean="0">
                <a:solidFill>
                  <a:srgbClr val="FF0000"/>
                </a:solidFill>
                <a:latin typeface="+mn-lt"/>
              </a:rPr>
              <a:t>nutrient</a:t>
            </a:r>
            <a:r>
              <a:rPr lang="tr-TR" sz="3600" b="1" dirty="0" smtClean="0">
                <a:solidFill>
                  <a:srgbClr val="FF0000"/>
                </a:solidFill>
                <a:latin typeface="+mn-lt"/>
              </a:rPr>
              <a:t>, </a:t>
            </a:r>
            <a:r>
              <a:rPr lang="tr-TR" sz="3600" b="1" dirty="0" err="1" smtClean="0">
                <a:solidFill>
                  <a:srgbClr val="FF0000"/>
                </a:solidFill>
                <a:latin typeface="+mn-lt"/>
              </a:rPr>
              <a:t>what</a:t>
            </a:r>
            <a:r>
              <a:rPr lang="tr-TR" sz="3600" b="1" dirty="0" smtClean="0">
                <a:solidFill>
                  <a:srgbClr val="FF0000"/>
                </a:solidFill>
                <a:latin typeface="+mn-lt"/>
              </a:rPr>
              <a:t> </a:t>
            </a:r>
            <a:r>
              <a:rPr lang="tr-TR" sz="3600" b="1" dirty="0" err="1" smtClean="0">
                <a:solidFill>
                  <a:srgbClr val="FF0000"/>
                </a:solidFill>
                <a:latin typeface="+mn-lt"/>
              </a:rPr>
              <a:t>are</a:t>
            </a:r>
            <a:r>
              <a:rPr lang="tr-TR" sz="3600" b="1" dirty="0" smtClean="0">
                <a:solidFill>
                  <a:srgbClr val="FF0000"/>
                </a:solidFill>
                <a:latin typeface="+mn-lt"/>
              </a:rPr>
              <a:t> </a:t>
            </a:r>
            <a:r>
              <a:rPr lang="tr-TR" sz="3600" b="1" dirty="0" err="1" smtClean="0">
                <a:solidFill>
                  <a:srgbClr val="FF0000"/>
                </a:solidFill>
                <a:latin typeface="+mn-lt"/>
              </a:rPr>
              <a:t>the</a:t>
            </a:r>
            <a:r>
              <a:rPr lang="tr-TR" sz="3600" b="1" dirty="0" smtClean="0">
                <a:solidFill>
                  <a:srgbClr val="FF0000"/>
                </a:solidFill>
                <a:latin typeface="+mn-lt"/>
              </a:rPr>
              <a:t> </a:t>
            </a:r>
            <a:r>
              <a:rPr lang="tr-TR" sz="3600" b="1" dirty="0" err="1" smtClean="0">
                <a:solidFill>
                  <a:srgbClr val="FF0000"/>
                </a:solidFill>
                <a:latin typeface="+mn-lt"/>
              </a:rPr>
              <a:t>nutrients</a:t>
            </a:r>
            <a:r>
              <a:rPr lang="tr-TR" sz="3600" b="1" dirty="0" smtClean="0">
                <a:solidFill>
                  <a:srgbClr val="FF0000"/>
                </a:solidFill>
                <a:latin typeface="+mn-lt"/>
              </a:rPr>
              <a:t>?</a:t>
            </a:r>
            <a:endParaRPr lang="tr-TR" sz="3600" b="1" dirty="0">
              <a:solidFill>
                <a:srgbClr val="FF0000"/>
              </a:solidFill>
              <a:latin typeface="+mn-lt"/>
            </a:endParaRPr>
          </a:p>
        </p:txBody>
      </p:sp>
      <p:sp>
        <p:nvSpPr>
          <p:cNvPr id="7171" name="İçerik Yer Tutucusu 2"/>
          <p:cNvSpPr>
            <a:spLocks noGrp="1"/>
          </p:cNvSpPr>
          <p:nvPr>
            <p:ph idx="1"/>
          </p:nvPr>
        </p:nvSpPr>
        <p:spPr>
          <a:xfrm>
            <a:off x="457200" y="1349376"/>
            <a:ext cx="8229600" cy="5202239"/>
          </a:xfrm>
        </p:spPr>
        <p:txBody>
          <a:bodyPr>
            <a:normAutofit/>
          </a:bodyPr>
          <a:lstStyle/>
          <a:p>
            <a:pPr algn="just">
              <a:defRPr/>
            </a:pPr>
            <a:r>
              <a:rPr lang="en-US" dirty="0" smtClean="0"/>
              <a:t>Nutrients are the building blocks of food</a:t>
            </a:r>
            <a:endParaRPr lang="tr-TR" dirty="0" smtClean="0"/>
          </a:p>
          <a:p>
            <a:pPr algn="just">
              <a:defRPr/>
            </a:pPr>
            <a:r>
              <a:rPr lang="en-US" dirty="0" smtClean="0"/>
              <a:t>Our body composition is made up of nutrients</a:t>
            </a:r>
            <a:endParaRPr lang="tr-TR" dirty="0" smtClean="0"/>
          </a:p>
          <a:p>
            <a:pPr algn="just">
              <a:defRPr/>
            </a:pPr>
            <a:r>
              <a:rPr lang="en-US" dirty="0" smtClean="0"/>
              <a:t>In order for the organs to work regularly and for the healthy continuation of daily work,</a:t>
            </a:r>
            <a:endParaRPr lang="tr-TR" dirty="0" smtClean="0"/>
          </a:p>
          <a:p>
            <a:pPr algn="just">
              <a:buNone/>
              <a:defRPr/>
            </a:pPr>
            <a:r>
              <a:rPr lang="tr-TR" altLang="tr-TR" sz="2800" b="1" dirty="0" smtClean="0">
                <a:solidFill>
                  <a:srgbClr val="FF0000"/>
                </a:solidFill>
                <a:sym typeface="Wingdings" panose="05000000000000000000" pitchFamily="2" charset="2"/>
              </a:rPr>
              <a:t> </a:t>
            </a:r>
            <a:r>
              <a:rPr lang="en-US" dirty="0" smtClean="0">
                <a:solidFill>
                  <a:srgbClr val="FF0000"/>
                </a:solidFill>
              </a:rPr>
              <a:t>each of the nutrients must be taken every day</a:t>
            </a:r>
            <a:endParaRPr lang="tr-TR" altLang="tr-TR" sz="2800" b="1" i="1" dirty="0">
              <a:solidFill>
                <a:srgbClr val="FF0000"/>
              </a:solidFill>
            </a:endParaRPr>
          </a:p>
          <a:p>
            <a:pPr algn="just">
              <a:defRPr/>
            </a:pPr>
            <a:endParaRPr lang="tr-TR" altLang="tr-TR" dirty="0"/>
          </a:p>
          <a:p>
            <a:pPr algn="just">
              <a:defRPr/>
            </a:pPr>
            <a:r>
              <a:rPr lang="en-US" dirty="0" smtClean="0"/>
              <a:t>The nutrients are as follows</a:t>
            </a:r>
            <a:r>
              <a:rPr lang="tr-TR" altLang="tr-TR" dirty="0" smtClean="0"/>
              <a:t>;</a:t>
            </a:r>
            <a:endParaRPr lang="tr-TR" altLang="tr-TR" dirty="0"/>
          </a:p>
          <a:p>
            <a:pPr marL="400041" lvl="1" indent="0">
              <a:buNone/>
              <a:defRPr/>
            </a:pPr>
            <a:r>
              <a:rPr lang="tr-TR" altLang="tr-TR" dirty="0" smtClean="0"/>
              <a:t>-</a:t>
            </a:r>
            <a:r>
              <a:rPr lang="tr-TR" dirty="0" err="1" smtClean="0"/>
              <a:t>carbohydrates</a:t>
            </a:r>
            <a:r>
              <a:rPr lang="tr-TR" dirty="0" smtClean="0"/>
              <a:t> </a:t>
            </a:r>
          </a:p>
          <a:p>
            <a:pPr marL="400041" lvl="1" indent="0">
              <a:buNone/>
              <a:defRPr/>
            </a:pPr>
            <a:r>
              <a:rPr lang="tr-TR" dirty="0" smtClean="0"/>
              <a:t>-</a:t>
            </a:r>
            <a:r>
              <a:rPr lang="tr-TR" dirty="0" err="1" smtClean="0"/>
              <a:t>proteins</a:t>
            </a:r>
            <a:r>
              <a:rPr lang="tr-TR" dirty="0" smtClean="0"/>
              <a:t> </a:t>
            </a:r>
          </a:p>
          <a:p>
            <a:pPr marL="400041" lvl="1" indent="0">
              <a:buNone/>
              <a:defRPr/>
            </a:pPr>
            <a:r>
              <a:rPr lang="tr-TR" dirty="0" smtClean="0"/>
              <a:t>-</a:t>
            </a:r>
            <a:r>
              <a:rPr lang="tr-TR" dirty="0" err="1" smtClean="0"/>
              <a:t>Oils</a:t>
            </a:r>
            <a:endParaRPr lang="tr-TR" altLang="tr-TR" dirty="0"/>
          </a:p>
        </p:txBody>
      </p:sp>
      <p:sp>
        <p:nvSpPr>
          <p:cNvPr id="3" name="Metin kutusu 2"/>
          <p:cNvSpPr txBox="1"/>
          <p:nvPr/>
        </p:nvSpPr>
        <p:spPr>
          <a:xfrm>
            <a:off x="3203577" y="4905376"/>
            <a:ext cx="1472006" cy="1200329"/>
          </a:xfrm>
          <a:prstGeom prst="rect">
            <a:avLst/>
          </a:prstGeom>
          <a:noFill/>
        </p:spPr>
        <p:txBody>
          <a:bodyPr wrap="none">
            <a:spAutoFit/>
          </a:bodyPr>
          <a:lstStyle/>
          <a:p>
            <a:pPr indent="-57149">
              <a:defRPr/>
            </a:pPr>
            <a:r>
              <a:rPr lang="tr-TR" altLang="tr-TR" sz="2400" dirty="0"/>
              <a:t>-</a:t>
            </a:r>
            <a:r>
              <a:rPr lang="tr-TR" altLang="tr-TR" sz="2400" dirty="0" err="1" smtClean="0"/>
              <a:t>Vitamins</a:t>
            </a:r>
            <a:r>
              <a:rPr lang="tr-TR" altLang="tr-TR" sz="2400" dirty="0" smtClean="0"/>
              <a:t> </a:t>
            </a:r>
            <a:endParaRPr lang="tr-TR" altLang="tr-TR" sz="2400" dirty="0"/>
          </a:p>
          <a:p>
            <a:pPr indent="-57149">
              <a:defRPr/>
            </a:pPr>
            <a:r>
              <a:rPr lang="tr-TR" altLang="tr-TR" sz="2400" dirty="0"/>
              <a:t>-</a:t>
            </a:r>
            <a:r>
              <a:rPr lang="tr-TR" altLang="tr-TR" sz="2400" dirty="0" err="1" smtClean="0"/>
              <a:t>Minerals</a:t>
            </a:r>
            <a:endParaRPr lang="tr-TR" altLang="tr-TR" sz="2400" dirty="0"/>
          </a:p>
          <a:p>
            <a:pPr indent="-57149">
              <a:defRPr/>
            </a:pPr>
            <a:r>
              <a:rPr lang="tr-TR" altLang="tr-TR" sz="2400" dirty="0" smtClean="0"/>
              <a:t>-</a:t>
            </a:r>
            <a:r>
              <a:rPr lang="tr-TR" altLang="tr-TR" sz="2400" dirty="0" err="1" smtClean="0"/>
              <a:t>water</a:t>
            </a:r>
            <a:endParaRPr lang="tr-TR" altLang="tr-TR" sz="2400" dirty="0"/>
          </a:p>
        </p:txBody>
      </p:sp>
      <p:pic>
        <p:nvPicPr>
          <p:cNvPr id="7" name="Resim 6"/>
          <p:cNvPicPr>
            <a:picLocks noChangeAspect="1"/>
          </p:cNvPicPr>
          <p:nvPr/>
        </p:nvPicPr>
        <p:blipFill rotWithShape="1">
          <a:blip r:embed="rId2" cstate="print">
            <a:extLst>
              <a:ext uri="{28A0092B-C50C-407E-A947-70E740481C1C}">
                <a14:useLocalDpi xmlns="" xmlns:a14="http://schemas.microsoft.com/office/drawing/2010/main" val="0"/>
              </a:ext>
            </a:extLst>
          </a:blip>
          <a:srcRect t="3813" r="3248" b="13788"/>
          <a:stretch/>
        </p:blipFill>
        <p:spPr>
          <a:xfrm>
            <a:off x="3337883" y="6282000"/>
            <a:ext cx="2490460" cy="576000"/>
          </a:xfrm>
          <a:prstGeom prst="rect">
            <a:avLst/>
          </a:prstGeom>
        </p:spPr>
      </p:pic>
    </p:spTree>
    <p:extLst>
      <p:ext uri="{BB962C8B-B14F-4D97-AF65-F5344CB8AC3E}">
        <p14:creationId xmlns="" xmlns:p14="http://schemas.microsoft.com/office/powerpoint/2010/main" val="29524566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a:spLocks noGrp="1"/>
          </p:cNvSpPr>
          <p:nvPr>
            <p:ph type="title"/>
          </p:nvPr>
        </p:nvSpPr>
        <p:spPr>
          <a:xfrm>
            <a:off x="0" y="7938"/>
            <a:ext cx="9144000" cy="792163"/>
          </a:xfrm>
          <a:ln>
            <a:solidFill>
              <a:srgbClr val="00B0F0"/>
            </a:solidFill>
          </a:ln>
        </p:spPr>
        <p:txBody>
          <a:bodyPr>
            <a:normAutofit/>
          </a:bodyPr>
          <a:lstStyle/>
          <a:p>
            <a:pPr algn="ctr">
              <a:defRPr/>
            </a:pPr>
            <a:r>
              <a:rPr lang="tr-TR" sz="4000" b="1" dirty="0" smtClean="0">
                <a:solidFill>
                  <a:srgbClr val="FF0000"/>
                </a:solidFill>
                <a:latin typeface="+mn-lt"/>
              </a:rPr>
              <a:t>CARBOHYDRATES</a:t>
            </a:r>
            <a:endParaRPr lang="tr-TR" sz="4000" b="1" dirty="0">
              <a:solidFill>
                <a:srgbClr val="FF0000"/>
              </a:solidFill>
              <a:latin typeface="+mn-lt"/>
            </a:endParaRPr>
          </a:p>
        </p:txBody>
      </p:sp>
      <p:sp>
        <p:nvSpPr>
          <p:cNvPr id="19458" name="İçerik Yer Tutucusu 2"/>
          <p:cNvSpPr>
            <a:spLocks noGrp="1"/>
          </p:cNvSpPr>
          <p:nvPr>
            <p:ph idx="1"/>
          </p:nvPr>
        </p:nvSpPr>
        <p:spPr>
          <a:xfrm>
            <a:off x="390527" y="1181102"/>
            <a:ext cx="8362951" cy="2809875"/>
          </a:xfrm>
        </p:spPr>
        <p:txBody>
          <a:bodyPr/>
          <a:lstStyle/>
          <a:p>
            <a:r>
              <a:rPr lang="en-US" sz="2400" dirty="0" smtClean="0"/>
              <a:t>It is the most abundant nutrient in foods</a:t>
            </a:r>
            <a:endParaRPr lang="tr-TR" sz="2400" dirty="0" smtClean="0"/>
          </a:p>
          <a:p>
            <a:r>
              <a:rPr lang="en-US" sz="2400" dirty="0" smtClean="0"/>
              <a:t>Provides most of the energy the body spends</a:t>
            </a:r>
          </a:p>
          <a:p>
            <a:r>
              <a:rPr lang="en-US" sz="2400" dirty="0" smtClean="0"/>
              <a:t>Daily excess carbohydrates are converted into fat and stored.</a:t>
            </a:r>
            <a:endParaRPr lang="tr-TR" altLang="tr-TR" sz="2400" dirty="0"/>
          </a:p>
        </p:txBody>
      </p:sp>
      <p:sp>
        <p:nvSpPr>
          <p:cNvPr id="19460" name="İçerik Yer Tutucusu 2"/>
          <p:cNvSpPr txBox="1">
            <a:spLocks/>
          </p:cNvSpPr>
          <p:nvPr/>
        </p:nvSpPr>
        <p:spPr bwMode="auto">
          <a:xfrm>
            <a:off x="250828" y="3789364"/>
            <a:ext cx="4119563" cy="2519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buNone/>
            </a:pPr>
            <a:r>
              <a:rPr lang="en-US" sz="2400" dirty="0" smtClean="0"/>
              <a:t>Simple carbohydrates or simple sugars are sugar/tea sugar</a:t>
            </a:r>
            <a:endParaRPr lang="tr-TR" sz="2400" dirty="0" smtClean="0"/>
          </a:p>
          <a:p>
            <a:pPr algn="ctr">
              <a:buNone/>
            </a:pPr>
            <a:r>
              <a:rPr lang="en-US" sz="2400" dirty="0" smtClean="0"/>
              <a:t>It is useful to stay away from simple carbohydrates and not to consume them.</a:t>
            </a:r>
            <a:endParaRPr lang="tr-TR" altLang="tr-TR" sz="2400" b="1" dirty="0">
              <a:solidFill>
                <a:srgbClr val="FF0000"/>
              </a:solidFill>
            </a:endParaRPr>
          </a:p>
        </p:txBody>
      </p:sp>
      <p:pic>
        <p:nvPicPr>
          <p:cNvPr id="19461" name="Resim 7"/>
          <p:cNvPicPr>
            <a:picLocks noChangeAspect="1"/>
          </p:cNvPicPr>
          <p:nvPr/>
        </p:nvPicPr>
        <p:blipFill>
          <a:blip r:embed="rId2">
            <a:extLst>
              <a:ext uri="{28A0092B-C50C-407E-A947-70E740481C1C}">
                <a14:useLocalDpi xmlns="" xmlns:a14="http://schemas.microsoft.com/office/drawing/2010/main" val="0"/>
              </a:ext>
            </a:extLst>
          </a:blip>
          <a:srcRect t="5315" b="9969"/>
          <a:stretch>
            <a:fillRect/>
          </a:stretch>
        </p:blipFill>
        <p:spPr bwMode="auto">
          <a:xfrm>
            <a:off x="4572002" y="4011615"/>
            <a:ext cx="4567239" cy="2074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7"/>
          <p:cNvPicPr>
            <a:picLocks noChangeAspect="1"/>
          </p:cNvPicPr>
          <p:nvPr/>
        </p:nvPicPr>
        <p:blipFill rotWithShape="1">
          <a:blip r:embed="rId3" cstate="print">
            <a:extLst>
              <a:ext uri="{28A0092B-C50C-407E-A947-70E740481C1C}">
                <a14:useLocalDpi xmlns="" xmlns:a14="http://schemas.microsoft.com/office/drawing/2010/main" val="0"/>
              </a:ext>
            </a:extLst>
          </a:blip>
          <a:srcRect t="3813" r="3248" b="13788"/>
          <a:stretch/>
        </p:blipFill>
        <p:spPr>
          <a:xfrm>
            <a:off x="3337883" y="6282000"/>
            <a:ext cx="2490460" cy="576000"/>
          </a:xfrm>
          <a:prstGeom prst="rect">
            <a:avLst/>
          </a:prstGeom>
        </p:spPr>
      </p:pic>
    </p:spTree>
    <p:extLst>
      <p:ext uri="{BB962C8B-B14F-4D97-AF65-F5344CB8AC3E}">
        <p14:creationId xmlns="" xmlns:p14="http://schemas.microsoft.com/office/powerpoint/2010/main" val="38151412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a:spLocks noGrp="1"/>
          </p:cNvSpPr>
          <p:nvPr>
            <p:ph type="title"/>
          </p:nvPr>
        </p:nvSpPr>
        <p:spPr>
          <a:xfrm>
            <a:off x="0" y="7938"/>
            <a:ext cx="9144000" cy="792163"/>
          </a:xfrm>
          <a:ln>
            <a:solidFill>
              <a:srgbClr val="00B0F0"/>
            </a:solidFill>
          </a:ln>
        </p:spPr>
        <p:txBody>
          <a:bodyPr>
            <a:normAutofit/>
          </a:bodyPr>
          <a:lstStyle/>
          <a:p>
            <a:pPr algn="ctr">
              <a:defRPr/>
            </a:pPr>
            <a:r>
              <a:rPr lang="tr-TR" sz="4000" b="1" dirty="0" smtClean="0">
                <a:solidFill>
                  <a:srgbClr val="FF0000"/>
                </a:solidFill>
                <a:latin typeface="+mn-lt"/>
              </a:rPr>
              <a:t>FATS</a:t>
            </a:r>
            <a:endParaRPr lang="tr-TR" sz="4000" b="1" dirty="0">
              <a:solidFill>
                <a:srgbClr val="FF0000"/>
              </a:solidFill>
              <a:latin typeface="+mn-lt"/>
            </a:endParaRPr>
          </a:p>
        </p:txBody>
      </p:sp>
      <p:sp>
        <p:nvSpPr>
          <p:cNvPr id="20482" name="İçerik Yer Tutucusu 2"/>
          <p:cNvSpPr>
            <a:spLocks noGrp="1"/>
          </p:cNvSpPr>
          <p:nvPr>
            <p:ph idx="1"/>
          </p:nvPr>
        </p:nvSpPr>
        <p:spPr>
          <a:xfrm>
            <a:off x="390527" y="1196976"/>
            <a:ext cx="8362951" cy="2736851"/>
          </a:xfrm>
        </p:spPr>
        <p:txBody>
          <a:bodyPr>
            <a:normAutofit/>
          </a:bodyPr>
          <a:lstStyle/>
          <a:p>
            <a:r>
              <a:rPr lang="en-US" sz="2400" dirty="0" smtClean="0"/>
              <a:t>It is the most energy-giving nutrient</a:t>
            </a:r>
            <a:endParaRPr lang="tr-TR" sz="2400" dirty="0" smtClean="0"/>
          </a:p>
          <a:p>
            <a:r>
              <a:rPr lang="en-US" sz="2400" dirty="0" smtClean="0"/>
              <a:t>It is absorbed by breaking down into fatty acids in the digestive system.</a:t>
            </a:r>
            <a:endParaRPr lang="tr-TR" sz="2400" dirty="0" smtClean="0"/>
          </a:p>
        </p:txBody>
      </p:sp>
      <p:sp>
        <p:nvSpPr>
          <p:cNvPr id="4" name="İçerik Yer Tutucusu 2"/>
          <p:cNvSpPr txBox="1">
            <a:spLocks/>
          </p:cNvSpPr>
          <p:nvPr/>
        </p:nvSpPr>
        <p:spPr bwMode="auto">
          <a:xfrm>
            <a:off x="390525" y="2698230"/>
            <a:ext cx="8229600" cy="3642247"/>
          </a:xfrm>
          <a:prstGeom prst="rect">
            <a:avLst/>
          </a:prstGeom>
          <a:solidFill>
            <a:schemeClr val="accent2">
              <a:lumMod val="20000"/>
              <a:lumOff val="80000"/>
            </a:schemeClr>
          </a:solidFill>
          <a:ln>
            <a:noFill/>
          </a:ln>
        </p:spPr>
        <p:txBody>
          <a:bodyPr>
            <a:norm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defRPr/>
            </a:pPr>
            <a:r>
              <a:rPr lang="en-US" dirty="0" smtClean="0"/>
              <a:t>They are divided into two as liquid and solid fats.</a:t>
            </a:r>
            <a:endParaRPr lang="tr-TR" sz="1200" dirty="0"/>
          </a:p>
          <a:p>
            <a:r>
              <a:rPr lang="en-US" sz="2000" dirty="0" smtClean="0"/>
              <a:t>Some is used for energy</a:t>
            </a:r>
            <a:endParaRPr lang="tr-TR" sz="2000" dirty="0" smtClean="0"/>
          </a:p>
          <a:p>
            <a:r>
              <a:rPr lang="en-US" sz="2000" dirty="0" smtClean="0"/>
              <a:t>Some of it is used as a fat reservoir for the body.</a:t>
            </a:r>
            <a:endParaRPr lang="tr-TR" sz="2000" dirty="0" smtClean="0"/>
          </a:p>
          <a:p>
            <a:r>
              <a:rPr lang="en-US" sz="2000" dirty="0" smtClean="0"/>
              <a:t>Others are used in the production of some hormones and cholesterol, which are effective in the regular functioning of the body.</a:t>
            </a:r>
            <a:endParaRPr lang="tr-TR" sz="2000" dirty="0" smtClean="0"/>
          </a:p>
          <a:p>
            <a:endParaRPr lang="tr-TR" sz="2400" dirty="0" smtClean="0"/>
          </a:p>
          <a:p>
            <a:r>
              <a:rPr lang="en-US" sz="2400" dirty="0" smtClean="0"/>
              <a:t>They take part in the absorption and transport of some vitamins!</a:t>
            </a:r>
            <a:endParaRPr lang="tr-TR" altLang="tr-TR" sz="2400" dirty="0" smtClean="0"/>
          </a:p>
          <a:p>
            <a:pPr lvl="1">
              <a:defRPr/>
            </a:pPr>
            <a:endParaRPr lang="tr-TR" sz="2000" b="1" dirty="0">
              <a:solidFill>
                <a:schemeClr val="accent2">
                  <a:lumMod val="75000"/>
                </a:schemeClr>
              </a:solidFill>
            </a:endParaRPr>
          </a:p>
        </p:txBody>
      </p:sp>
      <p:pic>
        <p:nvPicPr>
          <p:cNvPr id="8" name="Resim 7"/>
          <p:cNvPicPr>
            <a:picLocks noChangeAspect="1"/>
          </p:cNvPicPr>
          <p:nvPr/>
        </p:nvPicPr>
        <p:blipFill rotWithShape="1">
          <a:blip r:embed="rId2" cstate="print">
            <a:extLst>
              <a:ext uri="{28A0092B-C50C-407E-A947-70E740481C1C}">
                <a14:useLocalDpi xmlns="" xmlns:a14="http://schemas.microsoft.com/office/drawing/2010/main" val="0"/>
              </a:ext>
            </a:extLst>
          </a:blip>
          <a:srcRect t="3813" r="3248" b="13788"/>
          <a:stretch/>
        </p:blipFill>
        <p:spPr>
          <a:xfrm>
            <a:off x="3337883" y="6282000"/>
            <a:ext cx="2490460" cy="576000"/>
          </a:xfrm>
          <a:prstGeom prst="rect">
            <a:avLst/>
          </a:prstGeom>
        </p:spPr>
      </p:pic>
    </p:spTree>
    <p:extLst>
      <p:ext uri="{BB962C8B-B14F-4D97-AF65-F5344CB8AC3E}">
        <p14:creationId xmlns="" xmlns:p14="http://schemas.microsoft.com/office/powerpoint/2010/main" val="30622569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0" y="7938"/>
            <a:ext cx="9144000" cy="792163"/>
          </a:xfrm>
          <a:ln>
            <a:solidFill>
              <a:srgbClr val="00B0F0"/>
            </a:solidFill>
          </a:ln>
        </p:spPr>
        <p:txBody>
          <a:bodyPr>
            <a:normAutofit/>
          </a:bodyPr>
          <a:lstStyle/>
          <a:p>
            <a:pPr algn="ctr">
              <a:defRPr/>
            </a:pPr>
            <a:r>
              <a:rPr lang="tr-TR" sz="4000" b="1" dirty="0" smtClean="0">
                <a:solidFill>
                  <a:srgbClr val="FF0000"/>
                </a:solidFill>
                <a:latin typeface="+mn-lt"/>
              </a:rPr>
              <a:t>PROTEİNS</a:t>
            </a:r>
            <a:endParaRPr lang="tr-TR" sz="4000" b="1" dirty="0">
              <a:solidFill>
                <a:srgbClr val="FF0000"/>
              </a:solidFill>
              <a:latin typeface="+mn-lt"/>
            </a:endParaRPr>
          </a:p>
        </p:txBody>
      </p:sp>
      <p:sp>
        <p:nvSpPr>
          <p:cNvPr id="21507" name="İçerik Yer Tutucusu 2"/>
          <p:cNvSpPr txBox="1">
            <a:spLocks/>
          </p:cNvSpPr>
          <p:nvPr/>
        </p:nvSpPr>
        <p:spPr bwMode="auto">
          <a:xfrm>
            <a:off x="390527" y="1660527"/>
            <a:ext cx="8362951" cy="38163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171450" indent="-171450"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lvl="0"/>
            <a:r>
              <a:rPr lang="en-US" sz="2400" dirty="0" smtClean="0"/>
              <a:t>Most of the cells are made of proteins</a:t>
            </a:r>
            <a:endParaRPr lang="tr-TR" sz="2400" dirty="0" smtClean="0"/>
          </a:p>
          <a:p>
            <a:pPr lvl="0"/>
            <a:r>
              <a:rPr lang="en-US" sz="2400" dirty="0" smtClean="0"/>
              <a:t>Since cells are constantly changing and regenerating, the amount of protein stored in the body is very low.</a:t>
            </a:r>
            <a:endParaRPr lang="tr-TR" sz="2400" dirty="0" smtClean="0"/>
          </a:p>
          <a:p>
            <a:pPr lvl="0">
              <a:buNone/>
            </a:pPr>
            <a:r>
              <a:rPr lang="tr-TR" sz="2400" b="1" i="1" dirty="0" smtClean="0">
                <a:solidFill>
                  <a:srgbClr val="0CB3DA"/>
                </a:solidFill>
              </a:rPr>
              <a:t>        </a:t>
            </a:r>
            <a:r>
              <a:rPr lang="en-US" sz="2400" b="1" i="1" dirty="0" smtClean="0">
                <a:solidFill>
                  <a:srgbClr val="0CB3DA"/>
                </a:solidFill>
              </a:rPr>
              <a:t>The source for the formation of body proteins is the proteins found in foods!</a:t>
            </a:r>
            <a:endParaRPr lang="tr-TR" sz="2400" b="1" dirty="0" smtClean="0">
              <a:solidFill>
                <a:srgbClr val="0CB3DA"/>
              </a:solidFill>
            </a:endParaRPr>
          </a:p>
          <a:p>
            <a:pPr lvl="0"/>
            <a:r>
              <a:rPr lang="en-US" sz="2400" dirty="0" smtClean="0"/>
              <a:t>Proteins are broken down into the amino acids that make up their building blocks in the digestive system</a:t>
            </a:r>
            <a:endParaRPr lang="tr-TR" sz="2400" dirty="0" smtClean="0"/>
          </a:p>
          <a:p>
            <a:pPr lvl="0"/>
            <a:r>
              <a:rPr lang="en-US" sz="2400" b="1" dirty="0" smtClean="0">
                <a:solidFill>
                  <a:srgbClr val="00B050"/>
                </a:solidFill>
              </a:rPr>
              <a:t>It is necessary for growth and development and for the production of cells in tissues and organs </a:t>
            </a:r>
            <a:endParaRPr lang="tr-TR" sz="2400" b="1" dirty="0" smtClean="0">
              <a:solidFill>
                <a:srgbClr val="00B050"/>
              </a:solidFill>
            </a:endParaRPr>
          </a:p>
          <a:p>
            <a:pPr lvl="0"/>
            <a:r>
              <a:rPr lang="en-US" sz="2400" b="1" dirty="0" smtClean="0">
                <a:solidFill>
                  <a:srgbClr val="00B050"/>
                </a:solidFill>
              </a:rPr>
              <a:t>It is necessary for the defense system that protects the body against diseases</a:t>
            </a:r>
            <a:endParaRPr lang="tr-TR" sz="2400" b="1" dirty="0" smtClean="0">
              <a:solidFill>
                <a:srgbClr val="00B050"/>
              </a:solidFill>
            </a:endParaRPr>
          </a:p>
          <a:p>
            <a:endParaRPr lang="tr-TR" altLang="tr-TR" sz="2300" i="1" dirty="0">
              <a:solidFill>
                <a:srgbClr val="00B0F0"/>
              </a:solidFill>
            </a:endParaRPr>
          </a:p>
        </p:txBody>
      </p:sp>
      <p:pic>
        <p:nvPicPr>
          <p:cNvPr id="6" name="Resim 5"/>
          <p:cNvPicPr>
            <a:picLocks noChangeAspect="1"/>
          </p:cNvPicPr>
          <p:nvPr/>
        </p:nvPicPr>
        <p:blipFill rotWithShape="1">
          <a:blip r:embed="rId2" cstate="print">
            <a:extLst>
              <a:ext uri="{28A0092B-C50C-407E-A947-70E740481C1C}">
                <a14:useLocalDpi xmlns="" xmlns:a14="http://schemas.microsoft.com/office/drawing/2010/main" val="0"/>
              </a:ext>
            </a:extLst>
          </a:blip>
          <a:srcRect t="3813" r="3248" b="13788"/>
          <a:stretch/>
        </p:blipFill>
        <p:spPr>
          <a:xfrm>
            <a:off x="3337883" y="6282000"/>
            <a:ext cx="2490460" cy="576000"/>
          </a:xfrm>
          <a:prstGeom prst="rect">
            <a:avLst/>
          </a:prstGeom>
        </p:spPr>
      </p:pic>
    </p:spTree>
    <p:extLst>
      <p:ext uri="{BB962C8B-B14F-4D97-AF65-F5344CB8AC3E}">
        <p14:creationId xmlns="" xmlns:p14="http://schemas.microsoft.com/office/powerpoint/2010/main" val="29234564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1827</TotalTime>
  <Words>3239</Words>
  <Application>Microsoft Office PowerPoint</Application>
  <PresentationFormat>Ekran Gösterisi (4:3)</PresentationFormat>
  <Paragraphs>509</Paragraphs>
  <Slides>47</Slides>
  <Notes>15</Notes>
  <HiddenSlides>17</HiddenSlides>
  <MMClips>0</MMClips>
  <ScaleCrop>false</ScaleCrop>
  <HeadingPairs>
    <vt:vector size="4" baseType="variant">
      <vt:variant>
        <vt:lpstr>Tema</vt:lpstr>
      </vt:variant>
      <vt:variant>
        <vt:i4>1</vt:i4>
      </vt:variant>
      <vt:variant>
        <vt:lpstr>Slayt Başlıkları</vt:lpstr>
      </vt:variant>
      <vt:variant>
        <vt:i4>47</vt:i4>
      </vt:variant>
    </vt:vector>
  </HeadingPairs>
  <TitlesOfParts>
    <vt:vector size="48" baseType="lpstr">
      <vt:lpstr>Office Teması</vt:lpstr>
      <vt:lpstr>Slayt 1</vt:lpstr>
      <vt:lpstr>Slayt 2</vt:lpstr>
      <vt:lpstr>Slayt 3</vt:lpstr>
      <vt:lpstr>Slayt 4</vt:lpstr>
      <vt:lpstr>Slayt 5</vt:lpstr>
      <vt:lpstr>What is a nutrient, what are the nutrients?</vt:lpstr>
      <vt:lpstr>CARBOHYDRATES</vt:lpstr>
      <vt:lpstr>FATS</vt:lpstr>
      <vt:lpstr>PROTEİNS</vt:lpstr>
      <vt:lpstr>Vitaminler</vt:lpstr>
      <vt:lpstr>WATER</vt:lpstr>
      <vt:lpstr>Slayt 12</vt:lpstr>
      <vt:lpstr>1. Süt ve ürünleri grubu</vt:lpstr>
      <vt:lpstr>2. Et ve ürünleri, tavuk, balık, yumurta, kuru baklagiller ile yağlı tohumlar grubu</vt:lpstr>
      <vt:lpstr>3. Sebzeler grubu</vt:lpstr>
      <vt:lpstr>4. Meyveler grubu</vt:lpstr>
      <vt:lpstr>5. Ekmek ve tahıllar grubu</vt:lpstr>
      <vt:lpstr>Slayt 18</vt:lpstr>
      <vt:lpstr>Slayt 19</vt:lpstr>
      <vt:lpstr>HEALTHY SNACKS</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HATİCE BERNA KARAKAŞ</dc:creator>
  <cp:lastModifiedBy>win7</cp:lastModifiedBy>
  <cp:revision>72</cp:revision>
  <dcterms:created xsi:type="dcterms:W3CDTF">2018-09-12T13:53:11Z</dcterms:created>
  <dcterms:modified xsi:type="dcterms:W3CDTF">2022-06-11T18:50:17Z</dcterms:modified>
</cp:coreProperties>
</file>